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342" r:id="rId7"/>
    <p:sldId id="343" r:id="rId8"/>
    <p:sldId id="349" r:id="rId9"/>
    <p:sldId id="354" r:id="rId10"/>
    <p:sldId id="355" r:id="rId11"/>
    <p:sldId id="350" r:id="rId12"/>
    <p:sldId id="395" r:id="rId13"/>
    <p:sldId id="396" r:id="rId14"/>
    <p:sldId id="397" r:id="rId15"/>
    <p:sldId id="352" r:id="rId16"/>
    <p:sldId id="353" r:id="rId17"/>
    <p:sldId id="360" r:id="rId18"/>
    <p:sldId id="398" r:id="rId19"/>
    <p:sldId id="401" r:id="rId20"/>
    <p:sldId id="400" r:id="rId21"/>
    <p:sldId id="365" r:id="rId22"/>
    <p:sldId id="366" r:id="rId23"/>
    <p:sldId id="3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0" autoAdjust="0"/>
    <p:restoredTop sz="93419" autoAdjust="0"/>
  </p:normalViewPr>
  <p:slideViewPr>
    <p:cSldViewPr snapToGrid="0">
      <p:cViewPr varScale="1">
        <p:scale>
          <a:sx n="100" d="100"/>
          <a:sy n="100" d="100"/>
        </p:scale>
        <p:origin x="584" y="168"/>
      </p:cViewPr>
      <p:guideLst/>
    </p:cSldViewPr>
  </p:slideViewPr>
  <p:outlineViewPr>
    <p:cViewPr>
      <p:scale>
        <a:sx n="33" d="100"/>
        <a:sy n="33" d="100"/>
      </p:scale>
      <p:origin x="0" y="-248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29224-208C-4A77-8DA3-E16D67A16ED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D1EAA-F5D4-4105-B1DA-C2C742AE8A7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给定候选集</a:t>
            </a:r>
            <a:r>
              <a:rPr lang="en-US" altLang="zh-CN"/>
              <a:t> $\text{CandSet}$</a:t>
            </a:r>
            <a:r>
              <a:rPr lang="zh-CN" altLang="en-US"/>
              <a:t>，攻击者可以开始对查询初始路径的明文进行猜测</a:t>
            </a:r>
            <a:r>
              <a:rPr lang="en-US" altLang="zh-CN"/>
              <a:t> $\text{guess} : \mathbb{N}^* \to \Sigma^*$</a:t>
            </a:r>
            <a:r>
              <a:rPr lang="zh-CN" altLang="en-US"/>
              <a:t>。然而，我们需要衡量每个猜测的质量，以便选择最佳猜测作为攻击的输出。为此，我们使用泊松分布对查询的响应量进行建模。这些单独的分布结合在一起，形成所有查询的联合分布。随后，我们应用标准统计技术，将联合分布转化为似然函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我们的攻击利用了方案的以下泄漏组件：</a:t>
            </a:r>
            <a:endParaRPr lang="zh-CN" altLang="en-US"/>
          </a:p>
          <a:p>
            <a:endParaRPr lang="en-US" altLang="zh-CN"/>
          </a:p>
          <a:p>
            <a:r>
              <a:rPr lang="en-US" altLang="zh-CN"/>
              <a:t>1. **</a:t>
            </a:r>
            <a:r>
              <a:rPr lang="zh-CN" altLang="en-US"/>
              <a:t>初始路径的长度</a:t>
            </a:r>
            <a:r>
              <a:rPr lang="en-US" altLang="zh-CN"/>
              <a:t>**</a:t>
            </a:r>
            <a:r>
              <a:rPr lang="zh-CN" altLang="en-US"/>
              <a:t>：攻击的目标是恢复查询的初始路径。初始路径的长度（或</a:t>
            </a:r>
            <a:r>
              <a:rPr lang="en-US" altLang="zh-CN"/>
              <a:t> $\text{ipLen}_i = |\text{initpath}(q_i)|$</a:t>
            </a:r>
            <a:r>
              <a:rPr lang="zh-CN" altLang="en-US"/>
              <a:t>）对于攻击者限制其对初始路径的猜测范围非常有用。</a:t>
            </a:r>
            <a:endParaRPr lang="zh-CN" altLang="en-US"/>
          </a:p>
          <a:p>
            <a:endParaRPr lang="en-US" altLang="zh-CN"/>
          </a:p>
          <a:p>
            <a:r>
              <a:rPr lang="en-US" altLang="zh-CN"/>
              <a:t>2. **</a:t>
            </a:r>
            <a:r>
              <a:rPr lang="zh-CN" altLang="en-US"/>
              <a:t>查询响应量</a:t>
            </a:r>
            <a:r>
              <a:rPr lang="en-US" altLang="zh-CN"/>
              <a:t>**</a:t>
            </a:r>
            <a:r>
              <a:rPr lang="zh-CN" altLang="en-US"/>
              <a:t>：查询响应量（或</a:t>
            </a:r>
            <a:r>
              <a:rPr lang="en-US" altLang="zh-CN"/>
              <a:t> $\text{vol}_i = |\text{DB}(\text{initpath}(q_i))|$</a:t>
            </a:r>
            <a:r>
              <a:rPr lang="zh-CN" altLang="en-US"/>
              <a:t>）可以从叶节点交集模式中推断出来。这使攻击者能够提取初始路径在数据库中的频率信息。</a:t>
            </a:r>
            <a:endParaRPr lang="zh-CN" altLang="en-US"/>
          </a:p>
          <a:p>
            <a:endParaRPr lang="en-US" altLang="zh-CN"/>
          </a:p>
          <a:p>
            <a:r>
              <a:rPr lang="en-US" altLang="zh-CN"/>
              <a:t>3. **</a:t>
            </a:r>
            <a:r>
              <a:rPr lang="zh-CN" altLang="en-US"/>
              <a:t>查询之间的字符相等性</a:t>
            </a:r>
            <a:r>
              <a:rPr lang="en-US" altLang="zh-CN"/>
              <a:t>**</a:t>
            </a:r>
            <a:endParaRPr lang="en-US" altLang="zh-CN"/>
          </a:p>
          <a:p>
            <a:r>
              <a:rPr lang="en-US" altLang="zh-CN"/>
              <a:t>   - </a:t>
            </a:r>
            <a:r>
              <a:rPr lang="zh-CN" altLang="en-US"/>
              <a:t>从叶节点交集模式中，攻击者可以发现两个查询是否以相同的字符开头。这可以通过以下方式实现：</a:t>
            </a:r>
            <a:endParaRPr lang="zh-CN" altLang="en-US"/>
          </a:p>
          <a:p>
            <a:r>
              <a:rPr lang="en-US" altLang="zh-CN"/>
              <a:t>     - </a:t>
            </a:r>
            <a:r>
              <a:rPr lang="zh-CN" altLang="en-US"/>
              <a:t>考虑后缀树中的查询</a:t>
            </a:r>
            <a:r>
              <a:rPr lang="en-US" altLang="zh-CN"/>
              <a:t> $q_1 = "ell"$ </a:t>
            </a:r>
            <a:r>
              <a:rPr lang="zh-CN" altLang="en-US"/>
              <a:t>和</a:t>
            </a:r>
            <a:r>
              <a:rPr lang="en-US" altLang="zh-CN"/>
              <a:t> $q_2 = "elp"$</a:t>
            </a:r>
            <a:r>
              <a:rPr lang="zh-CN" altLang="en-US"/>
              <a:t>。攻击者得知两个查询都访问了节点</a:t>
            </a:r>
            <a:r>
              <a:rPr lang="en-US" altLang="zh-CN"/>
              <a:t> $N_3$</a:t>
            </a:r>
            <a:r>
              <a:rPr lang="zh-CN" altLang="en-US"/>
              <a:t>。这只有在两个查询的前两个字符相同时才可能发生。</a:t>
            </a:r>
            <a:endParaRPr lang="zh-CN" altLang="en-US"/>
          </a:p>
          <a:p>
            <a:r>
              <a:rPr lang="en-US" altLang="zh-CN"/>
              <a:t>     - </a:t>
            </a:r>
            <a:r>
              <a:rPr lang="zh-CN" altLang="en-US"/>
              <a:t>注意，共享字符的数量被泄漏，因为两个查询的初始路径长度比节点</a:t>
            </a:r>
            <a:r>
              <a:rPr lang="en-US" altLang="zh-CN"/>
              <a:t> $N_3$ </a:t>
            </a:r>
            <a:r>
              <a:rPr lang="zh-CN" altLang="en-US"/>
              <a:t>路径上的字符串长度多</a:t>
            </a:r>
            <a:r>
              <a:rPr lang="en-US" altLang="zh-CN"/>
              <a:t> 1</a:t>
            </a:r>
            <a:r>
              <a:rPr lang="zh-CN" altLang="en-US"/>
              <a:t>。</a:t>
            </a:r>
            <a:endParaRPr lang="zh-CN" altLang="en-US"/>
          </a:p>
          <a:p>
            <a:r>
              <a:rPr lang="en-US" altLang="zh-CN"/>
              <a:t>     - </a:t>
            </a:r>
            <a:r>
              <a:rPr lang="zh-CN" altLang="en-US"/>
              <a:t>我们用</a:t>
            </a:r>
            <a:r>
              <a:rPr lang="en-US" altLang="zh-CN"/>
              <a:t> $\text{charEq}(i, j) = k$ </a:t>
            </a:r>
            <a:r>
              <a:rPr lang="zh-CN" altLang="en-US"/>
              <a:t>表示</a:t>
            </a:r>
            <a:r>
              <a:rPr lang="en-US" altLang="zh-CN"/>
              <a:t> $q_i$ </a:t>
            </a:r>
            <a:r>
              <a:rPr lang="zh-CN" altLang="en-US"/>
              <a:t>和</a:t>
            </a:r>
            <a:r>
              <a:rPr lang="en-US" altLang="zh-CN"/>
              <a:t> $q_j$ </a:t>
            </a:r>
            <a:r>
              <a:rPr lang="zh-CN" altLang="en-US"/>
              <a:t>有</a:t>
            </a:r>
            <a:r>
              <a:rPr lang="en-US" altLang="zh-CN"/>
              <a:t> $k$ </a:t>
            </a:r>
            <a:r>
              <a:rPr lang="zh-CN" altLang="en-US"/>
              <a:t>个共同的字符。在上述示例中，</a:t>
            </a:r>
            <a:r>
              <a:rPr lang="en-US" altLang="zh-CN"/>
              <a:t>$\text{charEq}(1, 2) = 2$</a:t>
            </a:r>
            <a:r>
              <a:rPr lang="zh-CN" altLang="en-US"/>
              <a:t>。</a:t>
            </a:r>
            <a:endParaRPr lang="zh-CN" altLang="en-US"/>
          </a:p>
          <a:p>
            <a:r>
              <a:rPr lang="en-US" altLang="zh-CN"/>
              <a:t>   - </a:t>
            </a:r>
            <a:r>
              <a:rPr lang="zh-CN" altLang="en-US"/>
              <a:t>查询之间的字符相等性可以被攻击者用来进一步优化对查询的猜测。</a:t>
            </a:r>
            <a:br>
              <a:rPr lang="zh-CN" altLang="en-US"/>
            </a:br>
            <a:br>
              <a:rPr lang="zh-CN" altLang="en-US"/>
            </a:br>
            <a:r>
              <a:rPr lang="en-US" altLang="zh-CN"/>
              <a:t>#### 1.1.1 **</a:t>
            </a:r>
            <a:r>
              <a:rPr lang="zh-CN" altLang="en-US"/>
              <a:t>提取初始路径的长度</a:t>
            </a:r>
            <a:r>
              <a:rPr lang="en-US" altLang="zh-CN"/>
              <a:t>**</a:t>
            </a:r>
            <a:endParaRPr lang="en-US" altLang="zh-CN"/>
          </a:p>
          <a:p>
            <a:endParaRPr lang="en-US" altLang="zh-CN"/>
          </a:p>
          <a:p>
            <a:r>
              <a:rPr lang="zh-CN" altLang="en-US"/>
              <a:t>回顾一下，对于查询</a:t>
            </a:r>
            <a:r>
              <a:rPr lang="en-US" altLang="zh-CN"/>
              <a:t> $q$</a:t>
            </a:r>
            <a:r>
              <a:rPr lang="zh-CN" altLang="en-US"/>
              <a:t>，客户端向服务器发送</a:t>
            </a:r>
            <a:r>
              <a:rPr lang="en-US" altLang="zh-CN"/>
              <a:t> $F_{\text{sk}_1}(q[1, 1]), \dots, F_{\text{sk}_1}(q[1, |q|])$</a:t>
            </a:r>
            <a:r>
              <a:rPr lang="zh-CN" altLang="en-US"/>
              <a:t>。</a:t>
            </a:r>
            <a:endParaRPr lang="zh-CN" altLang="en-US"/>
          </a:p>
          <a:p>
            <a:r>
              <a:rPr lang="zh-CN" altLang="en-US"/>
              <a:t>服务器找到最大的</a:t>
            </a:r>
            <a:r>
              <a:rPr lang="en-US" altLang="zh-CN"/>
              <a:t> $m$</a:t>
            </a:r>
            <a:r>
              <a:rPr lang="zh-CN" altLang="en-US"/>
              <a:t>，使得</a:t>
            </a:r>
            <a:r>
              <a:rPr lang="en-US" altLang="zh-CN"/>
              <a:t> $F_{\text{sk}_1}(q[1, m])$ </a:t>
            </a:r>
            <a:r>
              <a:rPr lang="zh-CN" altLang="en-US"/>
              <a:t>存在于加密数据库中。由于</a:t>
            </a:r>
            <a:r>
              <a:rPr lang="en-US" altLang="zh-CN"/>
              <a:t> $m$ </a:t>
            </a:r>
            <a:r>
              <a:rPr lang="zh-CN" altLang="en-US"/>
              <a:t>的值在构造中等于初始路径的长度，服务器可以从记录中直接得知初始路径的长度。</a:t>
            </a:r>
            <a:endParaRPr lang="zh-CN" altLang="en-US"/>
          </a:p>
          <a:p>
            <a:endParaRPr lang="en-US" altLang="zh-CN"/>
          </a:p>
          <a:p>
            <a:r>
              <a:rPr lang="en-US" altLang="zh-CN"/>
              <a:t>---</a:t>
            </a:r>
            <a:endParaRPr lang="en-US" altLang="zh-CN"/>
          </a:p>
          <a:p>
            <a:endParaRPr lang="en-US" altLang="zh-CN"/>
          </a:p>
          <a:p>
            <a:r>
              <a:rPr lang="en-US" altLang="zh-CN"/>
              <a:t>#### 1.1.2 **</a:t>
            </a:r>
            <a:r>
              <a:rPr lang="zh-CN" altLang="en-US"/>
              <a:t>提取查询响应量</a:t>
            </a:r>
            <a:r>
              <a:rPr lang="en-US" altLang="zh-CN"/>
              <a:t>**</a:t>
            </a:r>
            <a:endParaRPr lang="en-US" altLang="zh-CN"/>
          </a:p>
          <a:p>
            <a:endParaRPr lang="en-US" altLang="zh-CN"/>
          </a:p>
          <a:p>
            <a:r>
              <a:rPr lang="zh-CN" altLang="en-US"/>
              <a:t>在搜索的最后一步，假设与查询匹配的最长初始路径是</a:t>
            </a:r>
            <a:r>
              <a:rPr lang="en-US" altLang="zh-CN"/>
              <a:t> $N$</a:t>
            </a:r>
            <a:r>
              <a:rPr lang="zh-CN" altLang="en-US"/>
              <a:t>。</a:t>
            </a:r>
            <a:endParaRPr lang="zh-CN" altLang="en-US"/>
          </a:p>
          <a:p>
            <a:r>
              <a:rPr lang="zh-CN" altLang="en-US"/>
              <a:t>此时，客户端将检索</a:t>
            </a:r>
            <a:r>
              <a:rPr lang="en-US" altLang="zh-CN"/>
              <a:t> $L[\text{leafpos}(N)], \dots, L[\text{leafpos}(N) + \text{num}(N) - 1]$</a:t>
            </a:r>
            <a:r>
              <a:rPr lang="zh-CN" altLang="en-US"/>
              <a:t>（最终方案中使用了其置换版本）。</a:t>
            </a:r>
            <a:endParaRPr lang="zh-CN" altLang="en-US"/>
          </a:p>
          <a:p>
            <a:r>
              <a:rPr lang="zh-CN" altLang="en-US"/>
              <a:t>检索的叶节点数量等于</a:t>
            </a:r>
            <a:r>
              <a:rPr lang="en-US" altLang="zh-CN"/>
              <a:t> $\text{num}(N)$</a:t>
            </a:r>
            <a:r>
              <a:rPr lang="zh-CN" altLang="en-US"/>
              <a:t>，即与</a:t>
            </a:r>
            <a:r>
              <a:rPr lang="en-US" altLang="zh-CN"/>
              <a:t> $N$ </a:t>
            </a:r>
            <a:r>
              <a:rPr lang="zh-CN" altLang="en-US"/>
              <a:t>匹配的索引数量。这使服务器能够直接得知查询响应量。</a:t>
            </a:r>
            <a:endParaRPr lang="zh-CN" altLang="en-US"/>
          </a:p>
          <a:p>
            <a:endParaRPr lang="en-US" altLang="zh-CN"/>
          </a:p>
          <a:p>
            <a:r>
              <a:rPr lang="en-US" altLang="zh-CN"/>
              <a:t>---</a:t>
            </a:r>
            <a:endParaRPr lang="en-US" altLang="zh-CN"/>
          </a:p>
          <a:p>
            <a:endParaRPr lang="en-US" altLang="zh-CN"/>
          </a:p>
          <a:p>
            <a:r>
              <a:rPr lang="en-US" altLang="zh-CN"/>
              <a:t>#### 1.1.3 **</a:t>
            </a:r>
            <a:r>
              <a:rPr lang="zh-CN" altLang="en-US"/>
              <a:t>提取查询之间的字符相等性</a:t>
            </a:r>
            <a:r>
              <a:rPr lang="en-US" altLang="zh-CN"/>
              <a:t>**</a:t>
            </a:r>
            <a:endParaRPr lang="en-US" altLang="zh-CN"/>
          </a:p>
          <a:p>
            <a:endParaRPr lang="en-US" altLang="zh-CN"/>
          </a:p>
          <a:p>
            <a:r>
              <a:rPr lang="zh-CN" altLang="en-US"/>
              <a:t>为简单起见，考虑查询</a:t>
            </a:r>
            <a:r>
              <a:rPr lang="en-US" altLang="zh-CN"/>
              <a:t> $q_i$ </a:t>
            </a:r>
            <a:r>
              <a:rPr lang="zh-CN" altLang="en-US"/>
              <a:t>和</a:t>
            </a:r>
            <a:r>
              <a:rPr lang="en-US" altLang="zh-CN"/>
              <a:t> $q_j$</a:t>
            </a:r>
            <a:r>
              <a:rPr lang="zh-CN" altLang="en-US"/>
              <a:t>。</a:t>
            </a:r>
            <a:endParaRPr lang="zh-CN" altLang="en-US"/>
          </a:p>
          <a:p>
            <a:r>
              <a:rPr lang="zh-CN" altLang="en-US"/>
              <a:t>对于</a:t>
            </a:r>
            <a:r>
              <a:rPr lang="en-US" altLang="zh-CN"/>
              <a:t> $q_i$</a:t>
            </a:r>
            <a:r>
              <a:rPr lang="zh-CN" altLang="en-US"/>
              <a:t>，客户端计算并发送给服务器的</a:t>
            </a:r>
            <a:r>
              <a:rPr lang="en-US" altLang="zh-CN"/>
              <a:t> PRF </a:t>
            </a:r>
            <a:r>
              <a:rPr lang="zh-CN" altLang="en-US"/>
              <a:t>值为</a:t>
            </a:r>
            <a:r>
              <a:rPr lang="en-US" altLang="zh-CN"/>
              <a:t> $F_{\text{sk}_1}(q_i[1, 1]), \dots, F_{\text{sk}_1}(q_i[1, |q_i|])$</a:t>
            </a:r>
            <a:r>
              <a:rPr lang="zh-CN" altLang="en-US"/>
              <a:t>。</a:t>
            </a:r>
            <a:endParaRPr lang="zh-CN" altLang="en-US"/>
          </a:p>
          <a:p>
            <a:r>
              <a:rPr lang="zh-CN" altLang="en-US"/>
              <a:t>对于</a:t>
            </a:r>
            <a:r>
              <a:rPr lang="en-US" altLang="zh-CN"/>
              <a:t> $q_j$</a:t>
            </a:r>
            <a:r>
              <a:rPr lang="zh-CN" altLang="en-US"/>
              <a:t>，这些值为</a:t>
            </a:r>
            <a:r>
              <a:rPr lang="en-US" altLang="zh-CN"/>
              <a:t> $F_{\text{sk}_1}(q_j[1, 1]), \dots, F_{\text{sk}_1}(q_j[1, |q_j|])$</a:t>
            </a:r>
            <a:r>
              <a:rPr lang="zh-CN" altLang="en-US"/>
              <a:t>。</a:t>
            </a:r>
            <a:endParaRPr lang="zh-CN" altLang="en-US"/>
          </a:p>
          <a:p>
            <a:r>
              <a:rPr lang="zh-CN" altLang="en-US"/>
              <a:t>关键在于，如果</a:t>
            </a:r>
            <a:r>
              <a:rPr lang="en-US" altLang="zh-CN"/>
              <a:t> $q_i$ </a:t>
            </a:r>
            <a:r>
              <a:rPr lang="zh-CN" altLang="en-US"/>
              <a:t>和</a:t>
            </a:r>
            <a:r>
              <a:rPr lang="en-US" altLang="zh-CN"/>
              <a:t> $q_j$ </a:t>
            </a:r>
            <a:r>
              <a:rPr lang="zh-CN" altLang="en-US"/>
              <a:t>有非空的公共前缀，即存在</a:t>
            </a:r>
            <a:r>
              <a:rPr lang="en-US" altLang="zh-CN"/>
              <a:t> $k \geq 1$ </a:t>
            </a:r>
            <a:r>
              <a:rPr lang="zh-CN" altLang="en-US"/>
              <a:t>满足</a:t>
            </a:r>
            <a:r>
              <a:rPr lang="en-US" altLang="zh-CN"/>
              <a:t> $q_i[1, k] = q_j[1, k]$</a:t>
            </a:r>
            <a:r>
              <a:rPr lang="zh-CN" altLang="en-US"/>
              <a:t>，那么两个查询的前</a:t>
            </a:r>
            <a:r>
              <a:rPr lang="en-US" altLang="zh-CN"/>
              <a:t> $k$ </a:t>
            </a:r>
            <a:r>
              <a:rPr lang="zh-CN" altLang="en-US"/>
              <a:t>个</a:t>
            </a:r>
            <a:r>
              <a:rPr lang="en-US" altLang="zh-CN"/>
              <a:t> PRF </a:t>
            </a:r>
            <a:r>
              <a:rPr lang="zh-CN" altLang="en-US"/>
              <a:t>值会相同。</a:t>
            </a:r>
            <a:endParaRPr lang="zh-CN" altLang="en-US"/>
          </a:p>
          <a:p>
            <a:r>
              <a:rPr lang="zh-CN" altLang="en-US"/>
              <a:t>因此，服务器可以通过比较客户端发送的</a:t>
            </a:r>
            <a:r>
              <a:rPr lang="en-US" altLang="zh-CN"/>
              <a:t> PRF </a:t>
            </a:r>
            <a:r>
              <a:rPr lang="zh-CN" altLang="en-US"/>
              <a:t>值直接得知查询之间的字符相等性。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在我们的攻击中，我们处理上述泄漏信息，并将加密查询表示为由整数组成的令牌列表。如果两个加密查询中出现相同的令牌，则意味着两个查询中对应的字符是相同的。例如，对于</a:t>
            </a:r>
            <a:r>
              <a:rPr lang="en-US" altLang="zh-CN"/>
              <a:t> $q_1 = "ell"$ </a:t>
            </a:r>
            <a:r>
              <a:rPr lang="zh-CN" altLang="en-US"/>
              <a:t>和</a:t>
            </a:r>
            <a:r>
              <a:rPr lang="en-US" altLang="zh-CN"/>
              <a:t> $q_2 = "elp"$</a:t>
            </a:r>
            <a:r>
              <a:rPr lang="zh-CN" altLang="en-US"/>
              <a:t>，由于</a:t>
            </a:r>
            <a:r>
              <a:rPr lang="en-US" altLang="zh-CN"/>
              <a:t> $\text{charEq}(1, 2) = 2$</a:t>
            </a:r>
            <a:r>
              <a:rPr lang="zh-CN" altLang="en-US"/>
              <a:t>，我们可以将加密版本的查询分别表示为</a:t>
            </a:r>
            <a:r>
              <a:rPr lang="en-US" altLang="zh-CN"/>
              <a:t> $(1, 2, 3)$ </a:t>
            </a:r>
            <a:r>
              <a:rPr lang="zh-CN" altLang="en-US"/>
              <a:t>和</a:t>
            </a:r>
            <a:r>
              <a:rPr lang="en-US" altLang="zh-CN"/>
              <a:t> $(1, 2, 4)$</a:t>
            </a:r>
            <a:r>
              <a:rPr lang="zh-CN" altLang="en-US"/>
              <a:t>。我们的攻击随后尝试将令牌映射到查询中使用的字母表。</a:t>
            </a:r>
            <a:endParaRPr lang="zh-CN" altLang="en-US"/>
          </a:p>
          <a:p>
            <a:endParaRPr lang="en-US" altLang="zh-CN"/>
          </a:p>
          <a:p>
            <a:r>
              <a:rPr lang="zh-CN" altLang="en-US"/>
              <a:t>值得注意的是，我们感兴趣的加密查询的长度仅与原始查询的初始路径一样长。这是因为服务器根据设计只能获取有关初始路径的信息。</a:t>
            </a:r>
            <a:endParaRPr lang="zh-CN" altLang="en-US"/>
          </a:p>
          <a:p>
            <a:endParaRPr lang="en-US" altLang="zh-CN"/>
          </a:p>
          <a:p>
            <a:r>
              <a:rPr lang="zh-CN" altLang="en-US"/>
              <a:t>在下面的攻击描述中，我们使用以下符号：</a:t>
            </a:r>
            <a:endParaRPr lang="zh-CN" altLang="en-US"/>
          </a:p>
          <a:p>
            <a:r>
              <a:rPr lang="en-US" altLang="zh-CN"/>
              <a:t>- </a:t>
            </a:r>
            <a:r>
              <a:rPr lang="zh-CN" altLang="en-US"/>
              <a:t>我们滥用符号并将</a:t>
            </a:r>
            <a:r>
              <a:rPr lang="en-US" altLang="zh-CN"/>
              <a:t> $e_{q_i}$ </a:t>
            </a:r>
            <a:r>
              <a:rPr lang="zh-CN" altLang="en-US"/>
              <a:t>表示为</a:t>
            </a:r>
            <a:r>
              <a:rPr lang="en-US" altLang="zh-CN"/>
              <a:t> $(tk_{i,1}, \dots, tk_{i,m_i})$</a:t>
            </a:r>
            <a:r>
              <a:rPr lang="zh-CN" altLang="en-US"/>
              <a:t>，其中</a:t>
            </a:r>
            <a:r>
              <a:rPr lang="en-US" altLang="zh-CN"/>
              <a:t> $m_i$ </a:t>
            </a:r>
            <a:r>
              <a:rPr lang="zh-CN" altLang="en-US"/>
              <a:t>是查询</a:t>
            </a:r>
            <a:r>
              <a:rPr lang="en-US" altLang="zh-CN"/>
              <a:t> $q_i$ </a:t>
            </a:r>
            <a:r>
              <a:rPr lang="zh-CN" altLang="en-US"/>
              <a:t>的初始路径长度。</a:t>
            </a:r>
            <a:endParaRPr lang="zh-CN" altLang="en-US"/>
          </a:p>
          <a:p>
            <a:r>
              <a:rPr lang="en-US" altLang="zh-CN"/>
              <a:t>- </a:t>
            </a:r>
            <a:r>
              <a:rPr lang="zh-CN" altLang="en-US"/>
              <a:t>我们用</a:t>
            </a:r>
            <a:r>
              <a:rPr lang="en-US" altLang="zh-CN"/>
              <a:t> $|\text{DB}(e_{q_i})|$ </a:t>
            </a:r>
            <a:r>
              <a:rPr lang="zh-CN" altLang="en-US"/>
              <a:t>表示查询</a:t>
            </a:r>
            <a:r>
              <a:rPr lang="en-US" altLang="zh-CN"/>
              <a:t> $q_i$ </a:t>
            </a:r>
            <a:r>
              <a:rPr lang="zh-CN" altLang="en-US"/>
              <a:t>的（初始路径的）查询响应量。</a:t>
            </a:r>
            <a:endParaRPr lang="zh-CN" altLang="en-US"/>
          </a:p>
          <a:p>
            <a:endParaRPr lang="en-US" altLang="zh-CN"/>
          </a:p>
          <a:p>
            <a:r>
              <a:rPr lang="zh-CN" altLang="en-US"/>
              <a:t>根据上述符号，攻击的泄漏输入简单地表示为令牌序列的集合</a:t>
            </a:r>
            <a:r>
              <a:rPr lang="en-US" altLang="zh-CN"/>
              <a:t> $(tk_{i,1}, \dots, tk_{i,m_i})_{i=1}^l$</a:t>
            </a:r>
            <a:r>
              <a:rPr lang="zh-CN" altLang="en-US"/>
              <a:t>，其中</a:t>
            </a:r>
            <a:r>
              <a:rPr lang="en-US" altLang="zh-CN"/>
              <a:t> $l$ </a:t>
            </a:r>
            <a:r>
              <a:rPr lang="zh-CN" altLang="en-US"/>
              <a:t>是查询的次数，以及其对应的查询响应量</a:t>
            </a:r>
            <a:r>
              <a:rPr lang="en-US" altLang="zh-CN"/>
              <a:t> $(vol_i)_{i=1}^l$</a:t>
            </a:r>
            <a:r>
              <a:rPr lang="zh-CN" altLang="en-US"/>
              <a:t>，其中</a:t>
            </a:r>
            <a:r>
              <a:rPr lang="en-US" altLang="zh-CN"/>
              <a:t> $vol_i = |\text{DB}((tk_{i,1}, \dots, tk_{i,m_i}))|$</a:t>
            </a:r>
            <a:r>
              <a:rPr lang="zh-CN" altLang="en-US"/>
              <a:t>。</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我们的攻击包含三个核心组件：</a:t>
            </a:r>
            <a:endParaRPr lang="zh-CN" altLang="en-US"/>
          </a:p>
          <a:p>
            <a:endParaRPr lang="en-US" altLang="zh-CN"/>
          </a:p>
          <a:p>
            <a:r>
              <a:rPr lang="en-US" altLang="zh-CN"/>
              <a:t>1. **</a:t>
            </a:r>
            <a:r>
              <a:rPr lang="zh-CN" altLang="en-US"/>
              <a:t>确定候选集（</a:t>
            </a:r>
            <a:r>
              <a:rPr lang="en-US" altLang="zh-CN"/>
              <a:t>Candidate Set</a:t>
            </a:r>
            <a:r>
              <a:rPr lang="zh-CN" altLang="en-US"/>
              <a:t>）</a:t>
            </a:r>
            <a:r>
              <a:rPr lang="en-US" altLang="zh-CN"/>
              <a:t>**</a:t>
            </a:r>
            <a:endParaRPr lang="en-US" altLang="zh-CN"/>
          </a:p>
          <a:p>
            <a:r>
              <a:rPr lang="en-US" altLang="zh-CN"/>
              <a:t>   </a:t>
            </a:r>
            <a:r>
              <a:rPr lang="zh-CN" altLang="en-US"/>
              <a:t>首先，我们需要为每个加密查询确定我们想要进行的猜测集合，这称为加密查询的候选集。在高层次上，借助一些辅助信息，我们可以利用初始路径的长度和查询响应量来排除每个加密查询中不太可能的猜测。随后，我们可以利用查询之间的字符相等性泄漏进一步缩小候选集的大小。</a:t>
            </a:r>
            <a:endParaRPr lang="zh-CN" altLang="en-US"/>
          </a:p>
          <a:p>
            <a:endParaRPr lang="en-US" altLang="zh-CN"/>
          </a:p>
          <a:p>
            <a:r>
              <a:rPr lang="en-US" altLang="zh-CN"/>
              <a:t>2. **</a:t>
            </a:r>
            <a:r>
              <a:rPr lang="zh-CN" altLang="en-US"/>
              <a:t>建立统计模型</a:t>
            </a:r>
            <a:r>
              <a:rPr lang="en-US" altLang="zh-CN"/>
              <a:t>**</a:t>
            </a:r>
            <a:endParaRPr lang="en-US" altLang="zh-CN"/>
          </a:p>
          <a:p>
            <a:r>
              <a:rPr lang="en-US" altLang="zh-CN"/>
              <a:t>   </a:t>
            </a:r>
            <a:r>
              <a:rPr lang="zh-CN" altLang="en-US"/>
              <a:t>一旦为所有加密查询获得候选集，我们需要构建一个统计模型来衡量对加密查询的猜测与观察到的泄漏信息的匹配程度。为此，我们使用泊松分布（</a:t>
            </a:r>
            <a:r>
              <a:rPr lang="en-US" altLang="zh-CN"/>
              <a:t>Poisson distribution</a:t>
            </a:r>
            <a:r>
              <a:rPr lang="zh-CN" altLang="en-US"/>
              <a:t>）来建模子字符串出现的次数，其中分布的参数由一些辅助数据决定。接着，我们计算在给定观察到的泄漏组件的情况下，某一猜测的可能性（似然值）。</a:t>
            </a:r>
            <a:endParaRPr lang="zh-CN" altLang="en-US"/>
          </a:p>
          <a:p>
            <a:endParaRPr lang="en-US" altLang="zh-CN"/>
          </a:p>
          <a:p>
            <a:r>
              <a:rPr lang="en-US" altLang="zh-CN"/>
              <a:t>3. **</a:t>
            </a:r>
            <a:r>
              <a:rPr lang="zh-CN" altLang="en-US"/>
              <a:t>高效搜索算法</a:t>
            </a:r>
            <a:r>
              <a:rPr lang="en-US" altLang="zh-CN"/>
              <a:t>**</a:t>
            </a:r>
            <a:endParaRPr lang="en-US" altLang="zh-CN"/>
          </a:p>
          <a:p>
            <a:r>
              <a:rPr lang="en-US" altLang="zh-CN"/>
              <a:t>   </a:t>
            </a:r>
            <a:r>
              <a:rPr lang="zh-CN" altLang="en-US"/>
              <a:t>最后，我们需要使用一种高效的算法，在可能的猜测集合中进行搜索，找到基于统计模型最可能的猜测。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我们使用模拟退火（</a:t>
            </a:r>
            <a:r>
              <a:rPr lang="en-US" altLang="zh-CN"/>
              <a:t>Simulated Annealing</a:t>
            </a:r>
            <a:r>
              <a:rPr lang="zh-CN" altLang="en-US"/>
              <a:t>）方法</a:t>
            </a:r>
            <a:r>
              <a:rPr lang="en-US" altLang="zh-CN"/>
              <a:t> [61] </a:t>
            </a:r>
            <a:r>
              <a:rPr lang="zh-CN" altLang="en-US"/>
              <a:t>来最大化似然函数。对应的伪代码可以在算法</a:t>
            </a:r>
            <a:r>
              <a:rPr lang="en-US" altLang="zh-CN"/>
              <a:t> 2 </a:t>
            </a:r>
            <a:r>
              <a:rPr lang="zh-CN" altLang="en-US"/>
              <a:t>中找到（其中的评分函数</a:t>
            </a:r>
            <a:r>
              <a:rPr lang="en-US" altLang="zh-CN"/>
              <a:t> $\text{score()}$ </a:t>
            </a:r>
            <a:r>
              <a:rPr lang="zh-CN" altLang="en-US"/>
              <a:t>就是前面数学上描述的似然函数）。该过程涉及以下五个主要子程序：</a:t>
            </a:r>
            <a:endParaRPr lang="zh-CN" altLang="en-US"/>
          </a:p>
          <a:p>
            <a:endParaRPr lang="en-US" altLang="zh-CN"/>
          </a:p>
          <a:p>
            <a:r>
              <a:rPr lang="en-US" altLang="zh-CN"/>
              <a:t>1. **`Initial_solution(CandSet)`**</a:t>
            </a:r>
            <a:endParaRPr lang="en-US" altLang="zh-CN"/>
          </a:p>
          <a:p>
            <a:r>
              <a:rPr lang="en-US" altLang="zh-CN"/>
              <a:t>   </a:t>
            </a:r>
            <a:r>
              <a:rPr lang="zh-CN" altLang="en-US"/>
              <a:t>该算法以候选集</a:t>
            </a:r>
            <a:r>
              <a:rPr lang="en-US" altLang="zh-CN"/>
              <a:t> $\text{CandSet}$ </a:t>
            </a:r>
            <a:r>
              <a:rPr lang="zh-CN" altLang="en-US"/>
              <a:t>作为输入，并输出一个猜测</a:t>
            </a:r>
            <a:r>
              <a:rPr lang="en-US" altLang="zh-CN"/>
              <a:t> $\text{guess}$</a:t>
            </a:r>
            <a:r>
              <a:rPr lang="zh-CN" altLang="en-US"/>
              <a:t>，作为模拟退火的初始解。</a:t>
            </a:r>
            <a:endParaRPr lang="zh-CN" altLang="en-US"/>
          </a:p>
          <a:p>
            <a:endParaRPr lang="en-US" altLang="zh-CN"/>
          </a:p>
          <a:p>
            <a:r>
              <a:rPr lang="en-US" altLang="zh-CN"/>
              <a:t>2. **`Neighbour(guess, CandSet)`**</a:t>
            </a:r>
            <a:endParaRPr lang="en-US" altLang="zh-CN"/>
          </a:p>
          <a:p>
            <a:r>
              <a:rPr lang="en-US" altLang="zh-CN"/>
              <a:t>   </a:t>
            </a:r>
            <a:r>
              <a:rPr lang="zh-CN" altLang="en-US"/>
              <a:t>该算法以当前猜测</a:t>
            </a:r>
            <a:r>
              <a:rPr lang="en-US" altLang="zh-CN"/>
              <a:t> $\text{guess}$ </a:t>
            </a:r>
            <a:r>
              <a:rPr lang="zh-CN" altLang="en-US"/>
              <a:t>和候选集</a:t>
            </a:r>
            <a:r>
              <a:rPr lang="en-US" altLang="zh-CN"/>
              <a:t> $\text{CandSet}$ </a:t>
            </a:r>
            <a:r>
              <a:rPr lang="zh-CN" altLang="en-US"/>
              <a:t>作为输入，并输出一个接近</a:t>
            </a:r>
            <a:r>
              <a:rPr lang="en-US" altLang="zh-CN"/>
              <a:t> $\text{guess}$ </a:t>
            </a:r>
            <a:r>
              <a:rPr lang="zh-CN" altLang="en-US"/>
              <a:t>的新猜测</a:t>
            </a:r>
            <a:r>
              <a:rPr lang="en-US" altLang="zh-CN"/>
              <a:t> $\text{guess}'$</a:t>
            </a:r>
            <a:r>
              <a:rPr lang="zh-CN" altLang="en-US"/>
              <a:t>。</a:t>
            </a:r>
            <a:endParaRPr lang="zh-CN" altLang="en-US"/>
          </a:p>
          <a:p>
            <a:endParaRPr lang="en-US" altLang="zh-CN"/>
          </a:p>
          <a:p>
            <a:r>
              <a:rPr lang="en-US" altLang="zh-CN"/>
              <a:t>3. $score(guess, (tki,1, \dots, tki,mi)_{i=1}^l, (voli)_{i=1}^l, \text{Aux})$</a:t>
            </a:r>
            <a:endParaRPr lang="en-US" altLang="zh-CN"/>
          </a:p>
          <a:p>
            <a:r>
              <a:rPr lang="en-US" altLang="zh-CN"/>
              <a:t>   </a:t>
            </a:r>
            <a:r>
              <a:rPr lang="zh-CN" altLang="en-US"/>
              <a:t>该算法以以下输入计算得分</a:t>
            </a:r>
            <a:r>
              <a:rPr lang="en-US" altLang="zh-CN"/>
              <a:t> $\text{sc}$</a:t>
            </a:r>
            <a:r>
              <a:rPr lang="zh-CN" altLang="en-US"/>
              <a:t>：</a:t>
            </a:r>
            <a:endParaRPr lang="zh-CN" altLang="en-US"/>
          </a:p>
          <a:p>
            <a:r>
              <a:rPr lang="en-US" altLang="zh-CN"/>
              <a:t>   - </a:t>
            </a:r>
            <a:r>
              <a:rPr lang="zh-CN" altLang="en-US"/>
              <a:t>猜测</a:t>
            </a:r>
            <a:r>
              <a:rPr lang="en-US" altLang="zh-CN"/>
              <a:t> $\text{guess}$</a:t>
            </a:r>
            <a:endParaRPr lang="en-US" altLang="zh-CN"/>
          </a:p>
          <a:p>
            <a:r>
              <a:rPr lang="en-US" altLang="zh-CN"/>
              <a:t>   - </a:t>
            </a:r>
            <a:r>
              <a:rPr lang="zh-CN" altLang="en-US"/>
              <a:t>查询的令牌列表</a:t>
            </a:r>
            <a:r>
              <a:rPr lang="en-US" altLang="zh-CN"/>
              <a:t> $(tki,1, \dots, tki,mi)_{i=1}^l$</a:t>
            </a:r>
            <a:endParaRPr lang="en-US" altLang="zh-CN"/>
          </a:p>
          <a:p>
            <a:r>
              <a:rPr lang="en-US" altLang="zh-CN"/>
              <a:t>   - </a:t>
            </a:r>
            <a:r>
              <a:rPr lang="zh-CN" altLang="en-US"/>
              <a:t>查询响应量</a:t>
            </a:r>
            <a:r>
              <a:rPr lang="en-US" altLang="zh-CN"/>
              <a:t> $(voli)_{i=1}^l$</a:t>
            </a:r>
            <a:endParaRPr lang="en-US" altLang="zh-CN"/>
          </a:p>
          <a:p>
            <a:r>
              <a:rPr lang="en-US" altLang="zh-CN"/>
              <a:t>   - </a:t>
            </a:r>
            <a:r>
              <a:rPr lang="zh-CN" altLang="en-US"/>
              <a:t>辅助分布</a:t>
            </a:r>
            <a:r>
              <a:rPr lang="en-US" altLang="zh-CN"/>
              <a:t> $\text{Aux}$</a:t>
            </a:r>
            <a:endParaRPr lang="en-US" altLang="zh-CN"/>
          </a:p>
          <a:p>
            <a:r>
              <a:rPr lang="en-US" altLang="zh-CN"/>
              <a:t>   </a:t>
            </a:r>
            <a:r>
              <a:rPr lang="zh-CN" altLang="en-US"/>
              <a:t>输出为一个得分</a:t>
            </a:r>
            <a:r>
              <a:rPr lang="en-US" altLang="zh-CN"/>
              <a:t> $\text{sc}$</a:t>
            </a:r>
            <a:r>
              <a:rPr lang="zh-CN" altLang="en-US"/>
              <a:t>。</a:t>
            </a:r>
            <a:endParaRPr lang="zh-CN" altLang="en-US"/>
          </a:p>
          <a:p>
            <a:endParaRPr lang="en-US" altLang="zh-CN"/>
          </a:p>
          <a:p>
            <a:r>
              <a:rPr lang="en-US" altLang="zh-CN"/>
              <a:t>4. **`Cooling(T)`**</a:t>
            </a:r>
            <a:endParaRPr lang="en-US" altLang="zh-CN"/>
          </a:p>
          <a:p>
            <a:r>
              <a:rPr lang="en-US" altLang="zh-CN"/>
              <a:t>   </a:t>
            </a:r>
            <a:r>
              <a:rPr lang="zh-CN" altLang="en-US"/>
              <a:t>该算法以温度</a:t>
            </a:r>
            <a:r>
              <a:rPr lang="en-US" altLang="zh-CN"/>
              <a:t> $T$ </a:t>
            </a:r>
            <a:r>
              <a:rPr lang="zh-CN" altLang="en-US"/>
              <a:t>作为输入，并输出一个新的温度</a:t>
            </a:r>
            <a:r>
              <a:rPr lang="en-US" altLang="zh-CN"/>
              <a:t> $T'$</a:t>
            </a:r>
            <a:r>
              <a:rPr lang="zh-CN" altLang="en-US"/>
              <a:t>。</a:t>
            </a:r>
            <a:endParaRPr lang="zh-CN" altLang="en-US"/>
          </a:p>
          <a:p>
            <a:endParaRPr lang="en-US" altLang="zh-CN"/>
          </a:p>
          <a:p>
            <a:r>
              <a:rPr lang="en-US" altLang="zh-CN"/>
              <a:t>5. **`Accept_prob(sc, sc', T)`**</a:t>
            </a:r>
            <a:endParaRPr lang="en-US" altLang="zh-CN"/>
          </a:p>
          <a:p>
            <a:r>
              <a:rPr lang="en-US" altLang="zh-CN"/>
              <a:t>   </a:t>
            </a:r>
            <a:r>
              <a:rPr lang="zh-CN" altLang="en-US"/>
              <a:t>该算法以两个分数</a:t>
            </a:r>
            <a:r>
              <a:rPr lang="en-US" altLang="zh-CN"/>
              <a:t> $\text{sc}$ </a:t>
            </a:r>
            <a:r>
              <a:rPr lang="zh-CN" altLang="en-US"/>
              <a:t>和</a:t>
            </a:r>
            <a:r>
              <a:rPr lang="en-US" altLang="zh-CN"/>
              <a:t> $\text{sc}'$</a:t>
            </a:r>
            <a:r>
              <a:rPr lang="zh-CN" altLang="en-US"/>
              <a:t>，以及温度</a:t>
            </a:r>
            <a:r>
              <a:rPr lang="en-US" altLang="zh-CN"/>
              <a:t> $T$ </a:t>
            </a:r>
            <a:r>
              <a:rPr lang="zh-CN" altLang="en-US"/>
              <a:t>作为输入，根据输入和一定的随机性输出</a:t>
            </a:r>
            <a:r>
              <a:rPr lang="en-US" altLang="zh-CN"/>
              <a:t> 0 </a:t>
            </a:r>
            <a:r>
              <a:rPr lang="zh-CN" altLang="en-US"/>
              <a:t>或</a:t>
            </a:r>
            <a:r>
              <a:rPr lang="en-US" altLang="zh-CN"/>
              <a:t> 1</a:t>
            </a:r>
            <a:r>
              <a:rPr lang="zh-CN" altLang="en-US"/>
              <a:t>。</a:t>
            </a:r>
            <a:br>
              <a:rPr lang="zh-CN" altLang="en-US"/>
            </a:br>
            <a:br>
              <a:rPr lang="zh-CN" altLang="en-US"/>
            </a:br>
            <a:r>
              <a:rPr lang="en-US" altLang="zh-CN"/>
              <a:t>1. **</a:t>
            </a:r>
            <a:r>
              <a:rPr lang="zh-CN" altLang="en-US"/>
              <a:t>初始化</a:t>
            </a:r>
            <a:r>
              <a:rPr lang="en-US" altLang="zh-CN"/>
              <a:t>**</a:t>
            </a:r>
            <a:r>
              <a:rPr lang="zh-CN" altLang="en-US"/>
              <a:t>：运行</a:t>
            </a:r>
            <a:r>
              <a:rPr lang="en-US" altLang="zh-CN"/>
              <a:t> `Initial_solution(CandSet)` </a:t>
            </a:r>
            <a:r>
              <a:rPr lang="zh-CN" altLang="en-US"/>
              <a:t>获取初始猜测</a:t>
            </a:r>
            <a:r>
              <a:rPr lang="en-US" altLang="zh-CN"/>
              <a:t> $\text{guess}$</a:t>
            </a:r>
            <a:r>
              <a:rPr lang="zh-CN" altLang="en-US"/>
              <a:t>。</a:t>
            </a:r>
            <a:endParaRPr lang="zh-CN" altLang="en-US"/>
          </a:p>
          <a:p>
            <a:r>
              <a:rPr lang="en-US" altLang="zh-CN"/>
              <a:t>2. **</a:t>
            </a:r>
            <a:r>
              <a:rPr lang="zh-CN" altLang="en-US"/>
              <a:t>温度初始化</a:t>
            </a:r>
            <a:r>
              <a:rPr lang="en-US" altLang="zh-CN"/>
              <a:t>**</a:t>
            </a:r>
            <a:r>
              <a:rPr lang="zh-CN" altLang="en-US"/>
              <a:t>：设置初始温度</a:t>
            </a:r>
            <a:r>
              <a:rPr lang="en-US" altLang="zh-CN"/>
              <a:t> $T$</a:t>
            </a:r>
            <a:r>
              <a:rPr lang="zh-CN" altLang="en-US"/>
              <a:t>。</a:t>
            </a:r>
            <a:endParaRPr lang="zh-CN" altLang="en-US"/>
          </a:p>
          <a:p>
            <a:r>
              <a:rPr lang="en-US" altLang="zh-CN"/>
              <a:t>3. **</a:t>
            </a:r>
            <a:r>
              <a:rPr lang="zh-CN" altLang="en-US"/>
              <a:t>迭代过程</a:t>
            </a:r>
            <a:r>
              <a:rPr lang="en-US" altLang="zh-CN"/>
              <a:t>**</a:t>
            </a:r>
            <a:r>
              <a:rPr lang="zh-CN" altLang="en-US"/>
              <a:t>：在固定的迭代次数内，重复以下步骤：</a:t>
            </a:r>
            <a:endParaRPr lang="zh-CN" altLang="en-US"/>
          </a:p>
          <a:p>
            <a:r>
              <a:rPr lang="en-US" altLang="zh-CN"/>
              <a:t>   - </a:t>
            </a:r>
            <a:r>
              <a:rPr lang="zh-CN" altLang="en-US"/>
              <a:t>调用冷却子程序</a:t>
            </a:r>
            <a:r>
              <a:rPr lang="en-US" altLang="zh-CN"/>
              <a:t> `Cooling(T)` </a:t>
            </a:r>
            <a:r>
              <a:rPr lang="zh-CN" altLang="en-US"/>
              <a:t>获取新的温度</a:t>
            </a:r>
            <a:r>
              <a:rPr lang="en-US" altLang="zh-CN"/>
              <a:t> $T'$</a:t>
            </a:r>
            <a:r>
              <a:rPr lang="zh-CN" altLang="en-US"/>
              <a:t>。</a:t>
            </a:r>
            <a:endParaRPr lang="zh-CN" altLang="en-US"/>
          </a:p>
          <a:p>
            <a:r>
              <a:rPr lang="en-US" altLang="zh-CN"/>
              <a:t>   - </a:t>
            </a:r>
            <a:r>
              <a:rPr lang="zh-CN" altLang="en-US"/>
              <a:t>计算当前猜测的邻居</a:t>
            </a:r>
            <a:r>
              <a:rPr lang="en-US" altLang="zh-CN"/>
              <a:t> $\text{guess}'$</a:t>
            </a:r>
            <a:r>
              <a:rPr lang="zh-CN" altLang="en-US"/>
              <a:t>（通过</a:t>
            </a:r>
            <a:r>
              <a:rPr lang="en-US" altLang="zh-CN"/>
              <a:t> `Neighbour(guess, CandSet)`</a:t>
            </a:r>
            <a:r>
              <a:rPr lang="zh-CN" altLang="en-US"/>
              <a:t>）。</a:t>
            </a:r>
            <a:endParaRPr lang="zh-CN" altLang="en-US"/>
          </a:p>
          <a:p>
            <a:r>
              <a:rPr lang="en-US" altLang="zh-CN"/>
              <a:t>   - </a:t>
            </a:r>
            <a:r>
              <a:rPr lang="zh-CN" altLang="en-US"/>
              <a:t>计算新猜测的得分</a:t>
            </a:r>
            <a:r>
              <a:rPr lang="en-US" altLang="zh-CN"/>
              <a:t> $\text{sc}'$</a:t>
            </a:r>
            <a:r>
              <a:rPr lang="zh-CN" altLang="en-US"/>
              <a:t>（通过</a:t>
            </a:r>
            <a:r>
              <a:rPr lang="en-US" altLang="zh-CN"/>
              <a:t> $score(guess', (tki,1, \dots, tki,mi)_{i=1}^l, (voli)_{i=1}^l, \text{Aux})$</a:t>
            </a:r>
            <a:r>
              <a:rPr lang="zh-CN" altLang="en-US"/>
              <a:t>）。</a:t>
            </a:r>
            <a:endParaRPr lang="zh-CN" altLang="en-US"/>
          </a:p>
          <a:p>
            <a:r>
              <a:rPr lang="en-US" altLang="zh-CN"/>
              <a:t>   - </a:t>
            </a:r>
            <a:r>
              <a:rPr lang="zh-CN" altLang="en-US"/>
              <a:t>计算当前猜测的得分</a:t>
            </a:r>
            <a:r>
              <a:rPr lang="en-US" altLang="zh-CN"/>
              <a:t> $\text{sc}$</a:t>
            </a:r>
            <a:r>
              <a:rPr lang="zh-CN" altLang="en-US"/>
              <a:t>。</a:t>
            </a:r>
            <a:endParaRPr lang="zh-CN" altLang="en-US"/>
          </a:p>
          <a:p>
            <a:r>
              <a:rPr lang="en-US" altLang="zh-CN"/>
              <a:t>   - </a:t>
            </a:r>
            <a:r>
              <a:rPr lang="zh-CN" altLang="en-US"/>
              <a:t>调用</a:t>
            </a:r>
            <a:r>
              <a:rPr lang="en-US" altLang="zh-CN"/>
              <a:t> `Accept_prob(sc, sc', T)` </a:t>
            </a:r>
            <a:r>
              <a:rPr lang="zh-CN" altLang="en-US"/>
              <a:t>获取输出</a:t>
            </a:r>
            <a:r>
              <a:rPr lang="en-US" altLang="zh-CN"/>
              <a:t> 0 </a:t>
            </a:r>
            <a:r>
              <a:rPr lang="zh-CN" altLang="en-US"/>
              <a:t>或</a:t>
            </a:r>
            <a:r>
              <a:rPr lang="en-US" altLang="zh-CN"/>
              <a:t> 1</a:t>
            </a:r>
            <a:r>
              <a:rPr lang="zh-CN" altLang="en-US"/>
              <a:t>：</a:t>
            </a:r>
            <a:endParaRPr lang="zh-CN" altLang="en-US"/>
          </a:p>
          <a:p>
            <a:r>
              <a:rPr lang="en-US" altLang="zh-CN"/>
              <a:t>     - </a:t>
            </a:r>
            <a:r>
              <a:rPr lang="zh-CN" altLang="en-US"/>
              <a:t>如果输出为</a:t>
            </a:r>
            <a:r>
              <a:rPr lang="en-US" altLang="zh-CN"/>
              <a:t> 0</a:t>
            </a:r>
            <a:r>
              <a:rPr lang="zh-CN" altLang="en-US"/>
              <a:t>，则保持当前猜测不变，进入下一次迭代。</a:t>
            </a:r>
            <a:endParaRPr lang="zh-CN" altLang="en-US"/>
          </a:p>
          <a:p>
            <a:r>
              <a:rPr lang="en-US" altLang="zh-CN"/>
              <a:t>     - </a:t>
            </a:r>
            <a:r>
              <a:rPr lang="zh-CN" altLang="en-US"/>
              <a:t>如果输出为</a:t>
            </a:r>
            <a:r>
              <a:rPr lang="en-US" altLang="zh-CN"/>
              <a:t> 1</a:t>
            </a:r>
            <a:r>
              <a:rPr lang="zh-CN" altLang="en-US"/>
              <a:t>，则用新猜测</a:t>
            </a:r>
            <a:r>
              <a:rPr lang="en-US" altLang="zh-CN"/>
              <a:t> $\text{guess}'$ </a:t>
            </a:r>
            <a:r>
              <a:rPr lang="zh-CN" altLang="en-US"/>
              <a:t>替换当前猜测</a:t>
            </a:r>
            <a:r>
              <a:rPr lang="en-US" altLang="zh-CN"/>
              <a:t> $\text{guess}$</a:t>
            </a:r>
            <a:r>
              <a:rPr lang="zh-CN" altLang="en-US"/>
              <a:t>，进入下一次迭代。</a:t>
            </a:r>
            <a:br>
              <a:rPr lang="zh-CN" altLang="en-US"/>
            </a:br>
            <a:br>
              <a:rPr lang="zh-CN" altLang="en-US"/>
            </a:b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E2F09-BD21-4361-B330-F65531FF0FE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FB49-D2CE-48AF-BB32-0A148940E3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E2F09-BD21-4361-B330-F65531FF0FE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FB49-D2CE-48AF-BB32-0A148940E3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3.xml"/><Relationship Id="rId7" Type="http://schemas.openxmlformats.org/officeDocument/2006/relationships/image" Target="../media/image24.wmf"/><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428085" y="5823752"/>
            <a:ext cx="2135336" cy="706755"/>
          </a:xfrm>
          <a:prstGeom prst="rect">
            <a:avLst/>
          </a:prstGeom>
          <a:noFill/>
        </p:spPr>
        <p:txBody>
          <a:bodyPr wrap="square" rtlCol="0">
            <a:spAutoFit/>
          </a:bodyPr>
          <a:lstStyle/>
          <a:p>
            <a:pPr algn="r"/>
            <a:r>
              <a:rPr lang="zh-CN" altLang="en-US" sz="2000" dirty="0">
                <a:latin typeface="Times New Roman" panose="02020503050405090304" pitchFamily="18" charset="0"/>
                <a:ea typeface="宋体" pitchFamily="2" charset="-122"/>
                <a:cs typeface="Times New Roman" panose="02020503050405090304" pitchFamily="18" charset="0"/>
              </a:rPr>
              <a:t>廖明秋</a:t>
            </a:r>
            <a:endParaRPr lang="en-US" altLang="zh-CN" sz="2000" dirty="0">
              <a:latin typeface="Times New Roman" panose="02020503050405090304" pitchFamily="18" charset="0"/>
              <a:ea typeface="宋体" pitchFamily="2" charset="-122"/>
              <a:cs typeface="Times New Roman" panose="02020503050405090304" pitchFamily="18" charset="0"/>
            </a:endParaRPr>
          </a:p>
          <a:p>
            <a:pPr algn="r"/>
            <a:r>
              <a:rPr lang="en-US" altLang="zh-CN" sz="2000" dirty="0">
                <a:latin typeface="Times New Roman" panose="02020503050405090304" pitchFamily="18" charset="0"/>
                <a:ea typeface="宋体" pitchFamily="2" charset="-122"/>
                <a:cs typeface="Times New Roman" panose="02020503050405090304" pitchFamily="18" charset="0"/>
              </a:rPr>
              <a:t>2025.04.11</a:t>
            </a:r>
            <a:endParaRPr lang="zh-CN" altLang="en-US" sz="2000" dirty="0">
              <a:latin typeface="Times New Roman" panose="02020503050405090304" pitchFamily="18" charset="0"/>
              <a:ea typeface="宋体" pitchFamily="2" charset="-122"/>
              <a:cs typeface="Times New Roman" panose="02020503050405090304" pitchFamily="18" charset="0"/>
            </a:endParaRPr>
          </a:p>
        </p:txBody>
      </p:sp>
      <p:sp>
        <p:nvSpPr>
          <p:cNvPr id="5" name="文本框 4"/>
          <p:cNvSpPr txBox="1"/>
          <p:nvPr/>
        </p:nvSpPr>
        <p:spPr>
          <a:xfrm>
            <a:off x="673735" y="1122045"/>
            <a:ext cx="10833100" cy="2306955"/>
          </a:xfrm>
          <a:prstGeom prst="rect">
            <a:avLst/>
          </a:prstGeom>
          <a:noFill/>
        </p:spPr>
        <p:txBody>
          <a:bodyPr wrap="square" rtlCol="0" anchor="t">
            <a:spAutoFit/>
          </a:bodyPr>
          <a:p>
            <a:pPr algn="ctr"/>
            <a:r>
              <a:rPr lang="en-US" altLang="zh-CN" sz="4800" b="1" dirty="0">
                <a:latin typeface="Times New Roman" panose="02020503050405090304" pitchFamily="18" charset="0"/>
                <a:ea typeface="+mj-ea"/>
                <a:cs typeface="Times New Roman" panose="02020503050405090304" pitchFamily="18" charset="0"/>
              </a:rPr>
              <a:t>A Query Reconstruction Attack on the Chase-Shen Substring-Searchable Symmetric Encryption Scheme</a:t>
            </a:r>
            <a:endParaRPr lang="en-US" altLang="zh-CN" sz="4800" b="1" dirty="0">
              <a:latin typeface="Times New Roman" panose="02020503050405090304" pitchFamily="18" charset="0"/>
              <a:ea typeface="+mj-ea"/>
              <a:cs typeface="Times New Roman" panose="02020503050405090304" pitchFamily="18" charset="0"/>
            </a:endParaRPr>
          </a:p>
        </p:txBody>
      </p:sp>
      <p:pic>
        <p:nvPicPr>
          <p:cNvPr id="8" name="图片 7"/>
          <p:cNvPicPr>
            <a:picLocks noChangeAspect="1"/>
          </p:cNvPicPr>
          <p:nvPr/>
        </p:nvPicPr>
        <p:blipFill>
          <a:blip r:embed="rId1"/>
          <a:stretch>
            <a:fillRect/>
          </a:stretch>
        </p:blipFill>
        <p:spPr>
          <a:xfrm>
            <a:off x="2435225" y="3914140"/>
            <a:ext cx="7086600" cy="69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Leakage Profile of the CS Scheme</a:t>
            </a:r>
            <a:endParaRPr lang="en-US" altLang="zh-CN" sz="3600" dirty="0">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tretch>
            <a:fillRect/>
          </a:stretch>
        </p:blipFill>
        <p:spPr>
          <a:xfrm>
            <a:off x="0" y="1209040"/>
            <a:ext cx="12192000" cy="52863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3368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Leakage Profile </a:t>
            </a:r>
            <a:r>
              <a:rPr lang="en-US" altLang="zh-CN" sz="3600" dirty="0">
                <a:latin typeface="Times New Roman" panose="02020503050405090304" pitchFamily="18" charset="0"/>
                <a:cs typeface="Times New Roman" panose="02020503050405090304" pitchFamily="18" charset="0"/>
              </a:rPr>
              <a:t>Example</a:t>
            </a:r>
            <a:endParaRPr lang="en-US" altLang="zh-CN" sz="36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6205220" y="0"/>
            <a:ext cx="5986780" cy="2779395"/>
          </a:xfrm>
          <a:prstGeom prst="rect">
            <a:avLst/>
          </a:prstGeom>
        </p:spPr>
      </p:pic>
      <p:pic>
        <p:nvPicPr>
          <p:cNvPr id="5" name="图片 4"/>
          <p:cNvPicPr>
            <a:picLocks noChangeAspect="1"/>
          </p:cNvPicPr>
          <p:nvPr/>
        </p:nvPicPr>
        <p:blipFill>
          <a:blip r:embed="rId2"/>
          <a:stretch>
            <a:fillRect/>
          </a:stretch>
        </p:blipFill>
        <p:spPr>
          <a:xfrm>
            <a:off x="6205220" y="2779395"/>
            <a:ext cx="5984875" cy="3961765"/>
          </a:xfrm>
          <a:prstGeom prst="rect">
            <a:avLst/>
          </a:prstGeom>
        </p:spPr>
      </p:pic>
      <p:pic>
        <p:nvPicPr>
          <p:cNvPr id="6" name="图片 5"/>
          <p:cNvPicPr>
            <a:picLocks noChangeAspect="1"/>
          </p:cNvPicPr>
          <p:nvPr/>
        </p:nvPicPr>
        <p:blipFill>
          <a:blip r:embed="rId3"/>
          <a:stretch>
            <a:fillRect/>
          </a:stretch>
        </p:blipFill>
        <p:spPr>
          <a:xfrm>
            <a:off x="233680" y="2384425"/>
            <a:ext cx="5862320" cy="4356735"/>
          </a:xfrm>
          <a:prstGeom prst="rect">
            <a:avLst/>
          </a:prstGeom>
        </p:spPr>
      </p:pic>
      <p:graphicFrame>
        <p:nvGraphicFramePr>
          <p:cNvPr id="7" name="对象 6"/>
          <p:cNvGraphicFramePr>
            <a:graphicFrameLocks noChangeAspect="1"/>
          </p:cNvGraphicFramePr>
          <p:nvPr/>
        </p:nvGraphicFramePr>
        <p:xfrm>
          <a:off x="606743" y="1209310"/>
          <a:ext cx="3063875" cy="304800"/>
        </p:xfrm>
        <a:graphic>
          <a:graphicData uri="http://schemas.openxmlformats.org/presentationml/2006/ole">
            <mc:AlternateContent xmlns:mc="http://schemas.openxmlformats.org/markup-compatibility/2006">
              <mc:Choice xmlns:v="urn:schemas-microsoft-com:vml" Requires="v">
                <p:oleObj spid="_x0000_s4169" name="AxMath" r:id="rId4" imgW="1371600" imgH="1371600" progId="Equation.AxMath">
                  <p:embed/>
                </p:oleObj>
              </mc:Choice>
              <mc:Fallback>
                <p:oleObj name="AxMath" r:id="rId4" imgW="1371600" imgH="1371600" progId="Equation.AxMath">
                  <p:embed/>
                  <p:pic>
                    <p:nvPicPr>
                      <p:cNvPr id="0" name="图片 4168"/>
                      <p:cNvPicPr/>
                      <p:nvPr/>
                    </p:nvPicPr>
                    <p:blipFill>
                      <a:blip r:embed="rId5"/>
                      <a:stretch>
                        <a:fillRect/>
                      </a:stretch>
                    </p:blipFill>
                    <p:spPr>
                      <a:xfrm>
                        <a:off x="606743" y="1209310"/>
                        <a:ext cx="3063875" cy="304800"/>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06743" y="1677988"/>
          <a:ext cx="3089275" cy="304800"/>
        </p:xfrm>
        <a:graphic>
          <a:graphicData uri="http://schemas.openxmlformats.org/presentationml/2006/ole">
            <mc:AlternateContent xmlns:mc="http://schemas.openxmlformats.org/markup-compatibility/2006">
              <mc:Choice xmlns:v="urn:schemas-microsoft-com:vml" Requires="v">
                <p:oleObj spid="_x0000_s4170" name="AxMath" r:id="rId6" imgW="1371600" imgH="1371600" progId="Equation.AxMath">
                  <p:embed/>
                </p:oleObj>
              </mc:Choice>
              <mc:Fallback>
                <p:oleObj name="AxMath" r:id="rId6" imgW="1371600" imgH="1371600" progId="Equation.AxMath">
                  <p:embed/>
                  <p:pic>
                    <p:nvPicPr>
                      <p:cNvPr id="0" name="对象 5"/>
                      <p:cNvPicPr/>
                      <p:nvPr/>
                    </p:nvPicPr>
                    <p:blipFill>
                      <a:blip r:embed="rId7"/>
                      <a:stretch>
                        <a:fillRect/>
                      </a:stretch>
                    </p:blipFill>
                    <p:spPr>
                      <a:xfrm>
                        <a:off x="606743" y="1677988"/>
                        <a:ext cx="3089275" cy="304800"/>
                      </a:xfrm>
                      <a:prstGeom prst="rect">
                        <a:avLst/>
                      </a:prstGeom>
                    </p:spPr>
                  </p:pic>
                </p:oleObj>
              </mc:Fallback>
            </mc:AlternateContent>
          </a:graphicData>
        </a:graphic>
      </p:graphicFrame>
      <p:sp>
        <p:nvSpPr>
          <p:cNvPr id="45" name="文本框 44"/>
          <p:cNvSpPr txBox="1"/>
          <p:nvPr/>
        </p:nvSpPr>
        <p:spPr>
          <a:xfrm>
            <a:off x="3947669" y="1177044"/>
            <a:ext cx="1616495" cy="369332"/>
          </a:xfrm>
          <a:prstGeom prst="rect">
            <a:avLst/>
          </a:prstGeom>
          <a:noFill/>
        </p:spPr>
        <p:txBody>
          <a:bodyPr wrap="square">
            <a:spAutoFit/>
          </a:bodyPr>
          <a:p>
            <a:r>
              <a:rPr lang="zh-CN" altLang="en-US" dirty="0">
                <a:solidFill>
                  <a:schemeClr val="tx1"/>
                </a:solidFill>
                <a:latin typeface="Cambria Math" panose="02040503050406030204" pitchFamily="18" charset="0"/>
              </a:rPr>
              <a:t>共</a:t>
            </a:r>
            <a:r>
              <a:rPr lang="en-US" altLang="zh-CN" dirty="0">
                <a:solidFill>
                  <a:schemeClr val="tx1"/>
                </a:solidFill>
                <a:latin typeface="Cambria Math" panose="02040503050406030204" pitchFamily="18" charset="0"/>
              </a:rPr>
              <a:t>4</a:t>
            </a:r>
            <a:r>
              <a:rPr lang="zh-CN" altLang="en-US" dirty="0">
                <a:solidFill>
                  <a:schemeClr val="tx1"/>
                </a:solidFill>
                <a:latin typeface="Cambria Math" panose="02040503050406030204" pitchFamily="18" charset="0"/>
              </a:rPr>
              <a:t>个值</a:t>
            </a:r>
            <a:endParaRPr lang="zh-CN" altLang="en-US" dirty="0">
              <a:solidFill>
                <a:schemeClr val="tx1"/>
              </a:solidFill>
              <a:latin typeface="Cambria Math" panose="02040503050406030204" pitchFamily="18" charset="0"/>
            </a:endParaRPr>
          </a:p>
        </p:txBody>
      </p:sp>
      <p:sp>
        <p:nvSpPr>
          <p:cNvPr id="46" name="文本框 45"/>
          <p:cNvSpPr txBox="1"/>
          <p:nvPr/>
        </p:nvSpPr>
        <p:spPr>
          <a:xfrm>
            <a:off x="3947669" y="1601542"/>
            <a:ext cx="1616495" cy="369332"/>
          </a:xfrm>
          <a:prstGeom prst="rect">
            <a:avLst/>
          </a:prstGeom>
          <a:noFill/>
        </p:spPr>
        <p:txBody>
          <a:bodyPr wrap="square">
            <a:spAutoFit/>
          </a:bodyPr>
          <a:p>
            <a:r>
              <a:rPr lang="zh-CN" altLang="en-US" dirty="0">
                <a:solidFill>
                  <a:schemeClr val="tx1"/>
                </a:solidFill>
                <a:latin typeface="Cambria Math" panose="02040503050406030204" pitchFamily="18" charset="0"/>
              </a:rPr>
              <a:t>共</a:t>
            </a:r>
            <a:r>
              <a:rPr lang="en-US" altLang="zh-CN" dirty="0">
                <a:solidFill>
                  <a:schemeClr val="tx1"/>
                </a:solidFill>
                <a:latin typeface="Cambria Math" panose="02040503050406030204" pitchFamily="18" charset="0"/>
              </a:rPr>
              <a:t>3</a:t>
            </a:r>
            <a:r>
              <a:rPr lang="zh-CN" altLang="en-US" dirty="0">
                <a:solidFill>
                  <a:schemeClr val="tx1"/>
                </a:solidFill>
                <a:latin typeface="Cambria Math" panose="02040503050406030204" pitchFamily="18" charset="0"/>
              </a:rPr>
              <a:t>个值</a:t>
            </a:r>
            <a:endParaRPr lang="zh-CN" altLang="en-US" dirty="0">
              <a:solidFill>
                <a:schemeClr val="tx1"/>
              </a:solidFill>
              <a:latin typeface="Cambria Math" panose="020405030504060302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Notable Leakage Components</a:t>
            </a:r>
            <a:endParaRPr lang="en-US" altLang="zh-CN" sz="3600" dirty="0">
              <a:latin typeface="Times New Roman" panose="02020503050405090304" pitchFamily="18" charset="0"/>
              <a:cs typeface="Times New Roman" panose="02020503050405090304" pitchFamily="18" charset="0"/>
            </a:endParaRPr>
          </a:p>
        </p:txBody>
      </p:sp>
      <p:sp>
        <p:nvSpPr>
          <p:cNvPr id="5" name="文本框 4"/>
          <p:cNvSpPr txBox="1"/>
          <p:nvPr/>
        </p:nvSpPr>
        <p:spPr>
          <a:xfrm>
            <a:off x="5287086" y="2976335"/>
            <a:ext cx="65" cy="276999"/>
          </a:xfrm>
          <a:prstGeom prst="rect">
            <a:avLst/>
          </a:prstGeom>
          <a:noFill/>
        </p:spPr>
        <p:txBody>
          <a:bodyPr wrap="none" lIns="0" tIns="0" rIns="0" bIns="0" rtlCol="0">
            <a:spAutoFit/>
          </a:bodyPr>
          <a:lstStyle/>
          <a:p>
            <a:endParaRPr kumimoji="1" lang="zh-CN" altLang="en-US" dirty="0"/>
          </a:p>
        </p:txBody>
      </p:sp>
      <p:pic>
        <p:nvPicPr>
          <p:cNvPr id="8" name="图片 7"/>
          <p:cNvPicPr>
            <a:picLocks noChangeAspect="1"/>
          </p:cNvPicPr>
          <p:nvPr/>
        </p:nvPicPr>
        <p:blipFill>
          <a:blip r:embed="rId1"/>
          <a:stretch>
            <a:fillRect/>
          </a:stretch>
        </p:blipFill>
        <p:spPr>
          <a:xfrm>
            <a:off x="381635" y="958215"/>
            <a:ext cx="5076190" cy="5463540"/>
          </a:xfrm>
          <a:prstGeom prst="rect">
            <a:avLst/>
          </a:prstGeom>
        </p:spPr>
      </p:pic>
      <p:pic>
        <p:nvPicPr>
          <p:cNvPr id="9" name="图片 8"/>
          <p:cNvPicPr>
            <a:picLocks noChangeAspect="1"/>
          </p:cNvPicPr>
          <p:nvPr/>
        </p:nvPicPr>
        <p:blipFill>
          <a:blip r:embed="rId2"/>
          <a:stretch>
            <a:fillRect/>
          </a:stretch>
        </p:blipFill>
        <p:spPr>
          <a:xfrm>
            <a:off x="5688330" y="283210"/>
            <a:ext cx="6181725" cy="1724025"/>
          </a:xfrm>
          <a:prstGeom prst="rect">
            <a:avLst/>
          </a:prstGeom>
        </p:spPr>
      </p:pic>
      <p:pic>
        <p:nvPicPr>
          <p:cNvPr id="10" name="图片 9"/>
          <p:cNvPicPr>
            <a:picLocks noChangeAspect="1"/>
          </p:cNvPicPr>
          <p:nvPr/>
        </p:nvPicPr>
        <p:blipFill>
          <a:blip r:embed="rId3"/>
          <a:stretch>
            <a:fillRect/>
          </a:stretch>
        </p:blipFill>
        <p:spPr>
          <a:xfrm>
            <a:off x="5621655" y="1955800"/>
            <a:ext cx="6303010" cy="4702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0485" y="18397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sym typeface="+mn-ea"/>
              </a:rPr>
              <a:t>Notable Leakage Components</a:t>
            </a:r>
            <a:endParaRPr lang="en-US" altLang="zh-CN" sz="3600" dirty="0">
              <a:latin typeface="Times New Roman" panose="02020503050405090304" pitchFamily="18" charset="0"/>
              <a:cs typeface="Times New Roman" panose="02020503050405090304" pitchFamily="18" charset="0"/>
            </a:endParaRPr>
          </a:p>
        </p:txBody>
      </p:sp>
      <p:sp>
        <p:nvSpPr>
          <p:cNvPr id="4" name="文本框 3"/>
          <p:cNvSpPr txBox="1"/>
          <p:nvPr/>
        </p:nvSpPr>
        <p:spPr>
          <a:xfrm>
            <a:off x="5638800" y="2971800"/>
            <a:ext cx="65" cy="276999"/>
          </a:xfrm>
          <a:prstGeom prst="rect">
            <a:avLst/>
          </a:prstGeom>
          <a:noFill/>
        </p:spPr>
        <p:txBody>
          <a:bodyPr wrap="none" lIns="0" tIns="0" rIns="0" bIns="0" rtlCol="0">
            <a:spAutoFit/>
          </a:bodyPr>
          <a:lstStyle/>
          <a:p>
            <a:endParaRPr kumimoji="1" lang="zh-CN" altLang="en-US" dirty="0"/>
          </a:p>
        </p:txBody>
      </p:sp>
      <p:pic>
        <p:nvPicPr>
          <p:cNvPr id="9" name="图片 8"/>
          <p:cNvPicPr>
            <a:picLocks noChangeAspect="1"/>
          </p:cNvPicPr>
          <p:nvPr/>
        </p:nvPicPr>
        <p:blipFill>
          <a:blip r:embed="rId1"/>
          <a:stretch>
            <a:fillRect/>
          </a:stretch>
        </p:blipFill>
        <p:spPr>
          <a:xfrm>
            <a:off x="2766060" y="777240"/>
            <a:ext cx="7061200" cy="60807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5100" y="14206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Our Attack</a:t>
            </a:r>
            <a:endParaRPr lang="en-US" altLang="zh-CN" sz="3600" dirty="0">
              <a:latin typeface="Times New Roman" panose="02020503050405090304" pitchFamily="18" charset="0"/>
              <a:cs typeface="Times New Roman" panose="02020503050405090304" pitchFamily="18" charset="0"/>
            </a:endParaRPr>
          </a:p>
        </p:txBody>
      </p:sp>
      <p:pic>
        <p:nvPicPr>
          <p:cNvPr id="6" name="图片 5"/>
          <p:cNvPicPr>
            <a:picLocks noChangeAspect="1"/>
          </p:cNvPicPr>
          <p:nvPr/>
        </p:nvPicPr>
        <p:blipFill>
          <a:blip r:embed="rId1"/>
          <a:stretch>
            <a:fillRect/>
          </a:stretch>
        </p:blipFill>
        <p:spPr>
          <a:xfrm>
            <a:off x="2610485" y="706755"/>
            <a:ext cx="6296025" cy="4322445"/>
          </a:xfrm>
          <a:prstGeom prst="rect">
            <a:avLst/>
          </a:prstGeom>
        </p:spPr>
      </p:pic>
      <p:pic>
        <p:nvPicPr>
          <p:cNvPr id="7" name="图片 6"/>
          <p:cNvPicPr>
            <a:picLocks noChangeAspect="1"/>
          </p:cNvPicPr>
          <p:nvPr/>
        </p:nvPicPr>
        <p:blipFill>
          <a:blip r:embed="rId2"/>
          <a:stretch>
            <a:fillRect/>
          </a:stretch>
        </p:blipFill>
        <p:spPr>
          <a:xfrm>
            <a:off x="2890520" y="5029200"/>
            <a:ext cx="5955665" cy="1616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5100" y="14206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Our Attack</a:t>
            </a:r>
            <a:endParaRPr lang="en-US" altLang="zh-CN" sz="3600" dirty="0">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tretch>
            <a:fillRect/>
          </a:stretch>
        </p:blipFill>
        <p:spPr>
          <a:xfrm>
            <a:off x="165100" y="727075"/>
            <a:ext cx="5918200" cy="4098290"/>
          </a:xfrm>
          <a:prstGeom prst="rect">
            <a:avLst/>
          </a:prstGeom>
        </p:spPr>
      </p:pic>
      <p:pic>
        <p:nvPicPr>
          <p:cNvPr id="4" name="图片 3"/>
          <p:cNvPicPr>
            <a:picLocks noChangeAspect="1"/>
          </p:cNvPicPr>
          <p:nvPr/>
        </p:nvPicPr>
        <p:blipFill>
          <a:blip r:embed="rId2"/>
          <a:stretch>
            <a:fillRect/>
          </a:stretch>
        </p:blipFill>
        <p:spPr>
          <a:xfrm>
            <a:off x="6083300" y="2270125"/>
            <a:ext cx="6108700" cy="4505960"/>
          </a:xfrm>
          <a:prstGeom prst="rect">
            <a:avLst/>
          </a:prstGeom>
        </p:spPr>
      </p:pic>
      <p:pic>
        <p:nvPicPr>
          <p:cNvPr id="5" name="图片 4"/>
          <p:cNvPicPr>
            <a:picLocks noChangeAspect="1"/>
          </p:cNvPicPr>
          <p:nvPr/>
        </p:nvPicPr>
        <p:blipFill>
          <a:blip r:embed="rId3"/>
          <a:stretch>
            <a:fillRect/>
          </a:stretch>
        </p:blipFill>
        <p:spPr>
          <a:xfrm>
            <a:off x="5982970" y="0"/>
            <a:ext cx="6209030" cy="2127250"/>
          </a:xfrm>
          <a:prstGeom prst="rect">
            <a:avLst/>
          </a:prstGeom>
        </p:spPr>
      </p:pic>
      <p:pic>
        <p:nvPicPr>
          <p:cNvPr id="7" name="图片 6"/>
          <p:cNvPicPr>
            <a:picLocks noChangeAspect="1"/>
          </p:cNvPicPr>
          <p:nvPr/>
        </p:nvPicPr>
        <p:blipFill>
          <a:blip r:embed="rId4"/>
          <a:stretch>
            <a:fillRect/>
          </a:stretch>
        </p:blipFill>
        <p:spPr>
          <a:xfrm>
            <a:off x="1807845" y="4772025"/>
            <a:ext cx="3566160" cy="2085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165100" y="14206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Our Attack</a:t>
            </a:r>
            <a:endParaRPr lang="en-US" altLang="zh-CN" sz="36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165100" y="1865630"/>
            <a:ext cx="5939790" cy="4263390"/>
          </a:xfrm>
          <a:prstGeom prst="rect">
            <a:avLst/>
          </a:prstGeom>
        </p:spPr>
      </p:pic>
      <p:pic>
        <p:nvPicPr>
          <p:cNvPr id="6" name="图片 5"/>
          <p:cNvPicPr>
            <a:picLocks noChangeAspect="1"/>
          </p:cNvPicPr>
          <p:nvPr/>
        </p:nvPicPr>
        <p:blipFill>
          <a:blip r:embed="rId2"/>
          <a:stretch>
            <a:fillRect/>
          </a:stretch>
        </p:blipFill>
        <p:spPr>
          <a:xfrm>
            <a:off x="6104890" y="875665"/>
            <a:ext cx="5944235" cy="5106670"/>
          </a:xfrm>
          <a:prstGeom prst="rect">
            <a:avLst/>
          </a:prstGeom>
        </p:spPr>
      </p:pic>
      <p:sp>
        <p:nvSpPr>
          <p:cNvPr id="31" name="文本框 30"/>
          <p:cNvSpPr txBox="1"/>
          <p:nvPr/>
        </p:nvSpPr>
        <p:spPr>
          <a:xfrm>
            <a:off x="321310" y="1243965"/>
            <a:ext cx="3656965" cy="460375"/>
          </a:xfrm>
          <a:prstGeom prst="rect">
            <a:avLst/>
          </a:prstGeom>
          <a:noFill/>
        </p:spPr>
        <p:txBody>
          <a:bodyPr wrap="square">
            <a:spAutoFit/>
          </a:bodyPr>
          <a:p>
            <a:r>
              <a:rPr lang="en-US" altLang="zh-CN" sz="2400" dirty="0">
                <a:solidFill>
                  <a:srgbClr val="C00000"/>
                </a:solidFill>
                <a:latin typeface="Times New Roman Regular" panose="02020503050405090304" charset="0"/>
                <a:cs typeface="Times New Roman Regular" panose="02020503050405090304" charset="0"/>
              </a:rPr>
              <a:t>s</a:t>
            </a:r>
            <a:r>
              <a:rPr lang="zh-CN" altLang="en-US" sz="2400" dirty="0">
                <a:solidFill>
                  <a:srgbClr val="C00000"/>
                </a:solidFill>
                <a:latin typeface="Times New Roman Regular" panose="02020503050405090304" charset="0"/>
                <a:cs typeface="Times New Roman Regular" panose="02020503050405090304" charset="0"/>
              </a:rPr>
              <a:t>imulated annealing：</a:t>
            </a:r>
            <a:endParaRPr lang="zh-CN" altLang="en-US" sz="2400" dirty="0">
              <a:solidFill>
                <a:srgbClr val="C00000"/>
              </a:solidFill>
              <a:latin typeface="Times New Roman Regular" panose="02020503050405090304" charset="0"/>
              <a:cs typeface="Times New Roman Regular" panose="0202050305040509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5100" y="14206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Our Attack</a:t>
            </a:r>
            <a:endParaRPr lang="en-US" altLang="zh-CN" sz="36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165100" y="817245"/>
            <a:ext cx="5730875" cy="3259455"/>
          </a:xfrm>
          <a:prstGeom prst="rect">
            <a:avLst/>
          </a:prstGeom>
        </p:spPr>
      </p:pic>
      <p:pic>
        <p:nvPicPr>
          <p:cNvPr id="6" name="图片 5"/>
          <p:cNvPicPr>
            <a:picLocks noChangeAspect="1"/>
          </p:cNvPicPr>
          <p:nvPr/>
        </p:nvPicPr>
        <p:blipFill>
          <a:blip r:embed="rId2"/>
          <a:stretch>
            <a:fillRect/>
          </a:stretch>
        </p:blipFill>
        <p:spPr>
          <a:xfrm>
            <a:off x="5840095" y="1793875"/>
            <a:ext cx="6271895" cy="4986655"/>
          </a:xfrm>
          <a:prstGeom prst="rect">
            <a:avLst/>
          </a:prstGeom>
        </p:spPr>
      </p:pic>
      <p:pic>
        <p:nvPicPr>
          <p:cNvPr id="7" name="图片 6"/>
          <p:cNvPicPr>
            <a:picLocks noChangeAspect="1"/>
          </p:cNvPicPr>
          <p:nvPr/>
        </p:nvPicPr>
        <p:blipFill>
          <a:blip r:embed="rId3"/>
          <a:stretch>
            <a:fillRect/>
          </a:stretch>
        </p:blipFill>
        <p:spPr>
          <a:xfrm>
            <a:off x="0" y="4372610"/>
            <a:ext cx="5895340" cy="2039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Evaluation</a:t>
            </a:r>
            <a:endParaRPr lang="en-US" altLang="zh-CN" sz="3600" dirty="0">
              <a:latin typeface="Times New Roman" panose="02020503050405090304" pitchFamily="18" charset="0"/>
              <a:cs typeface="Times New Roman" panose="02020503050405090304" pitchFamily="18" charset="0"/>
            </a:endParaRPr>
          </a:p>
        </p:txBody>
      </p:sp>
      <p:sp>
        <p:nvSpPr>
          <p:cNvPr id="57" name="文本框 56"/>
          <p:cNvSpPr txBox="1"/>
          <p:nvPr/>
        </p:nvSpPr>
        <p:spPr>
          <a:xfrm>
            <a:off x="944082" y="1071860"/>
            <a:ext cx="8702795" cy="1730923"/>
          </a:xfrm>
          <a:prstGeom prst="rect">
            <a:avLst/>
          </a:prstGeom>
          <a:noFill/>
        </p:spPr>
        <p:txBody>
          <a:bodyPr wrap="square">
            <a:spAutoFit/>
          </a:bodyPr>
          <a:p>
            <a:pPr>
              <a:lnSpc>
                <a:spcPct val="120000"/>
              </a:lnSpc>
            </a:pPr>
            <a:r>
              <a:rPr lang="zh-CN" altLang="en-US" dirty="0">
                <a:solidFill>
                  <a:schemeClr val="tx1"/>
                </a:solidFill>
                <a:latin typeface="Cambria Math" panose="02040503050406030204" pitchFamily="18" charset="0"/>
              </a:rPr>
              <a:t>参数选择的考虑因素在参数选择中，存在两个相互冲突的考虑因素：</a:t>
            </a:r>
            <a:br>
              <a:rPr lang="zh-CN" altLang="en-US" dirty="0">
                <a:solidFill>
                  <a:schemeClr val="tx1"/>
                </a:solidFill>
                <a:latin typeface="Cambria Math" panose="02040503050406030204" pitchFamily="18" charset="0"/>
              </a:rPr>
            </a:br>
            <a:r>
              <a:rPr lang="zh-CN" altLang="en-US" dirty="0">
                <a:solidFill>
                  <a:schemeClr val="tx1"/>
                </a:solidFill>
                <a:latin typeface="Cambria Math" panose="02040503050406030204" pitchFamily="18" charset="0"/>
              </a:rPr>
              <a:t>① </a:t>
            </a:r>
            <a:r>
              <a:rPr lang="zh-CN" altLang="en-US" b="1" dirty="0">
                <a:solidFill>
                  <a:schemeClr val="tx1"/>
                </a:solidFill>
                <a:latin typeface="Cambria Math" panose="02040503050406030204" pitchFamily="18" charset="0"/>
              </a:rPr>
              <a:t>候选集的大小</a:t>
            </a:r>
            <a:r>
              <a:rPr lang="zh-CN" altLang="en-US" dirty="0">
                <a:solidFill>
                  <a:schemeClr val="tx1"/>
                </a:solidFill>
                <a:latin typeface="Cambria Math" panose="02040503050406030204" pitchFamily="18" charset="0"/>
              </a:rPr>
              <a:t>我们希望候选集尽可能小。在实验中，我们通过候选集大小的乘积（以 </a:t>
            </a:r>
            <a:r>
              <a:rPr lang="en-US" altLang="zh-CN" dirty="0">
                <a:solidFill>
                  <a:schemeClr val="tx1"/>
                </a:solidFill>
                <a:latin typeface="Cambria Math" panose="02040503050406030204" pitchFamily="18" charset="0"/>
              </a:rPr>
              <a:t>log10 </a:t>
            </a:r>
            <a:r>
              <a:rPr lang="zh-CN" altLang="en-US" dirty="0">
                <a:solidFill>
                  <a:schemeClr val="tx1"/>
                </a:solidFill>
                <a:latin typeface="Cambria Math" panose="02040503050406030204" pitchFamily="18" charset="0"/>
              </a:rPr>
              <a:t>表示）来衡量重建空间的大小。</a:t>
            </a:r>
            <a:br>
              <a:rPr lang="zh-CN" altLang="en-US" dirty="0">
                <a:solidFill>
                  <a:schemeClr val="tx1"/>
                </a:solidFill>
                <a:latin typeface="Cambria Math" panose="02040503050406030204" pitchFamily="18" charset="0"/>
              </a:rPr>
            </a:br>
            <a:r>
              <a:rPr lang="zh-CN" altLang="en-US" dirty="0">
                <a:solidFill>
                  <a:schemeClr val="tx1"/>
                </a:solidFill>
                <a:latin typeface="Cambria Math" panose="02040503050406030204" pitchFamily="18" charset="0"/>
              </a:rPr>
              <a:t>② </a:t>
            </a:r>
            <a:r>
              <a:rPr lang="zh-CN" altLang="en-US" b="1" dirty="0">
                <a:solidFill>
                  <a:schemeClr val="tx1"/>
                </a:solidFill>
                <a:latin typeface="Cambria Math" panose="02040503050406030204" pitchFamily="18" charset="0"/>
              </a:rPr>
              <a:t>正确猜测的捕获频率</a:t>
            </a:r>
            <a:r>
              <a:rPr lang="zh-CN" altLang="en-US" dirty="0">
                <a:solidFill>
                  <a:schemeClr val="tx1"/>
                </a:solidFill>
                <a:latin typeface="Cambria Math" panose="02040503050406030204" pitchFamily="18" charset="0"/>
              </a:rPr>
              <a:t>我们希望正确猜测尽可能多地包含在候选集中。在实验中，我们通过候选集中包含正确猜测的比例（命中率）来衡量这一点。</a:t>
            </a:r>
            <a:endParaRPr lang="zh-CN" altLang="en-US" dirty="0">
              <a:solidFill>
                <a:schemeClr val="tx1"/>
              </a:solidFill>
              <a:latin typeface="Cambria Math" panose="02040503050406030204" pitchFamily="18" charset="0"/>
            </a:endParaRPr>
          </a:p>
        </p:txBody>
      </p:sp>
      <p:sp>
        <p:nvSpPr>
          <p:cNvPr id="58" name="文本框 57"/>
          <p:cNvSpPr txBox="1"/>
          <p:nvPr/>
        </p:nvSpPr>
        <p:spPr>
          <a:xfrm>
            <a:off x="944082" y="2788757"/>
            <a:ext cx="8547462" cy="923330"/>
          </a:xfrm>
          <a:prstGeom prst="rect">
            <a:avLst/>
          </a:prstGeom>
          <a:noFill/>
        </p:spPr>
        <p:txBody>
          <a:bodyPr wrap="square">
            <a:spAutoFit/>
          </a:bodyPr>
          <a:p>
            <a:r>
              <a:rPr lang="zh-CN" altLang="en-US" b="1" dirty="0">
                <a:solidFill>
                  <a:schemeClr val="tx1"/>
                </a:solidFill>
                <a:latin typeface="Cambria Math" panose="02040503050406030204" pitchFamily="18" charset="0"/>
              </a:rPr>
              <a:t>攻击参数调试：</a:t>
            </a:r>
            <a:endParaRPr lang="en-US" altLang="zh-CN" b="1" dirty="0">
              <a:solidFill>
                <a:schemeClr val="tx1"/>
              </a:solidFill>
              <a:latin typeface="Cambria Math" panose="02040503050406030204" pitchFamily="18" charset="0"/>
            </a:endParaRPr>
          </a:p>
          <a:p>
            <a:r>
              <a:rPr lang="zh-CN" altLang="en-US" b="1" dirty="0">
                <a:solidFill>
                  <a:schemeClr val="tx1"/>
                </a:solidFill>
                <a:latin typeface="Cambria Math" panose="02040503050406030204" pitchFamily="18" charset="0"/>
              </a:rPr>
              <a:t>①重建空间的大小不会随着 </a:t>
            </a:r>
            <a:r>
              <a:rPr lang="en-US" altLang="zh-CN" b="1" dirty="0">
                <a:solidFill>
                  <a:schemeClr val="tx1"/>
                </a:solidFill>
                <a:latin typeface="Cambria Math" panose="02040503050406030204" pitchFamily="18" charset="0"/>
              </a:rPr>
              <a:t>ε </a:t>
            </a:r>
            <a:r>
              <a:rPr lang="zh-CN" altLang="en-US" b="1" dirty="0">
                <a:solidFill>
                  <a:schemeClr val="tx1"/>
                </a:solidFill>
                <a:latin typeface="Cambria Math" panose="02040503050406030204" pitchFamily="18" charset="0"/>
              </a:rPr>
              <a:t>的增加而单调递减。</a:t>
            </a:r>
            <a:endParaRPr lang="en-US" altLang="zh-CN" b="1" dirty="0">
              <a:solidFill>
                <a:schemeClr val="tx1"/>
              </a:solidFill>
              <a:latin typeface="Cambria Math" panose="02040503050406030204" pitchFamily="18" charset="0"/>
            </a:endParaRPr>
          </a:p>
          <a:p>
            <a:r>
              <a:rPr lang="zh-CN" altLang="en-US" b="1" dirty="0">
                <a:solidFill>
                  <a:schemeClr val="tx1"/>
                </a:solidFill>
                <a:latin typeface="Cambria Math" panose="02040503050406030204" pitchFamily="18" charset="0"/>
              </a:rPr>
              <a:t>②阈值 </a:t>
            </a:r>
            <a:r>
              <a:rPr lang="en-US" altLang="zh-CN" b="1" dirty="0">
                <a:solidFill>
                  <a:schemeClr val="tx1"/>
                </a:solidFill>
                <a:latin typeface="Cambria Math" panose="02040503050406030204" pitchFamily="18" charset="0"/>
              </a:rPr>
              <a:t>t </a:t>
            </a:r>
            <a:r>
              <a:rPr lang="zh-CN" altLang="en-US" b="1" dirty="0">
                <a:solidFill>
                  <a:schemeClr val="tx1"/>
                </a:solidFill>
                <a:latin typeface="Cambria Math" panose="02040503050406030204" pitchFamily="18" charset="0"/>
              </a:rPr>
              <a:t>在显著缩小重建空间大小的同时，不会牺牲命中率，因此非常有效。</a:t>
            </a:r>
            <a:endParaRPr lang="zh-CN" altLang="en-US" b="1" dirty="0">
              <a:solidFill>
                <a:schemeClr val="tx1"/>
              </a:solidFill>
              <a:latin typeface="Cambria Math" panose="02040503050406030204" pitchFamily="18"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3965" y="3747135"/>
            <a:ext cx="4964430" cy="2927985"/>
          </a:xfrm>
          <a:prstGeom prst="rect">
            <a:avLst/>
          </a:prstGeom>
        </p:spPr>
      </p:pic>
      <p:sp>
        <p:nvSpPr>
          <p:cNvPr id="59" name="文本框 58"/>
          <p:cNvSpPr txBox="1"/>
          <p:nvPr/>
        </p:nvSpPr>
        <p:spPr>
          <a:xfrm>
            <a:off x="7404418" y="4370685"/>
            <a:ext cx="3442107" cy="369332"/>
          </a:xfrm>
          <a:prstGeom prst="rect">
            <a:avLst/>
          </a:prstGeom>
          <a:noFill/>
        </p:spPr>
        <p:txBody>
          <a:bodyPr wrap="square">
            <a:spAutoFit/>
          </a:bodyPr>
          <a:p>
            <a:r>
              <a:rPr lang="en-US" altLang="zh-CN" b="1" dirty="0">
                <a:solidFill>
                  <a:schemeClr val="tx1"/>
                </a:solidFill>
                <a:latin typeface="Cambria Math" panose="02040503050406030204" pitchFamily="18" charset="0"/>
              </a:rPr>
              <a:t>Finally Chosen</a:t>
            </a:r>
            <a:r>
              <a:rPr lang="zh-CN" altLang="en-US" b="1" dirty="0">
                <a:solidFill>
                  <a:schemeClr val="tx1"/>
                </a:solidFill>
                <a:latin typeface="Cambria Math" panose="02040503050406030204" pitchFamily="18" charset="0"/>
              </a:rPr>
              <a:t>：</a:t>
            </a:r>
            <a:r>
              <a:rPr lang="en-US" altLang="zh-CN" b="1" dirty="0">
                <a:solidFill>
                  <a:schemeClr val="tx1"/>
                </a:solidFill>
                <a:latin typeface="Cambria Math" panose="02040503050406030204" pitchFamily="18" charset="0"/>
              </a:rPr>
              <a:t>ε=7</a:t>
            </a:r>
            <a:r>
              <a:rPr lang="zh-CN" altLang="en-US" b="1" dirty="0">
                <a:solidFill>
                  <a:schemeClr val="tx1"/>
                </a:solidFill>
                <a:latin typeface="Cambria Math" panose="02040503050406030204" pitchFamily="18" charset="0"/>
              </a:rPr>
              <a:t>，</a:t>
            </a:r>
            <a:r>
              <a:rPr lang="en-US" altLang="zh-CN" b="1" dirty="0">
                <a:solidFill>
                  <a:schemeClr val="tx1"/>
                </a:solidFill>
                <a:latin typeface="Cambria Math" panose="02040503050406030204" pitchFamily="18" charset="0"/>
              </a:rPr>
              <a:t>t=3</a:t>
            </a:r>
            <a:endParaRPr lang="en-US" altLang="zh-CN" b="1" dirty="0">
              <a:solidFill>
                <a:schemeClr val="tx1"/>
              </a:solidFill>
              <a:latin typeface="Cambria Math" panose="02040503050406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Evaluation</a:t>
            </a:r>
            <a:endParaRPr lang="en-US" altLang="zh-CN" sz="3600" dirty="0">
              <a:latin typeface="Times New Roman" panose="02020503050405090304" pitchFamily="18" charset="0"/>
              <a:cs typeface="Times New Roman" panose="02020503050405090304" pitchFamily="18" charset="0"/>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6423" y="1665256"/>
            <a:ext cx="5282511" cy="2236547"/>
          </a:xfrm>
          <a:prstGeom prst="rect">
            <a:avLst/>
          </a:prstGeom>
        </p:spPr>
      </p:pic>
      <p:sp>
        <p:nvSpPr>
          <p:cNvPr id="33" name="文本框 32"/>
          <p:cNvSpPr txBox="1"/>
          <p:nvPr/>
        </p:nvSpPr>
        <p:spPr>
          <a:xfrm>
            <a:off x="179183" y="4606211"/>
            <a:ext cx="8193371" cy="1732910"/>
          </a:xfrm>
          <a:prstGeom prst="rect">
            <a:avLst/>
          </a:prstGeom>
          <a:noFill/>
        </p:spPr>
        <p:txBody>
          <a:bodyPr wrap="square">
            <a:spAutoFit/>
          </a:bodyPr>
          <a:p>
            <a:pPr>
              <a:lnSpc>
                <a:spcPct val="120000"/>
              </a:lnSpc>
            </a:pPr>
            <a:r>
              <a:rPr lang="zh-CN" altLang="en-US" b="1" dirty="0">
                <a:solidFill>
                  <a:schemeClr val="tx1"/>
                </a:solidFill>
                <a:latin typeface="Cambria Math" panose="02040503050406030204" pitchFamily="18" charset="0"/>
              </a:rPr>
              <a:t>攻击结果：</a:t>
            </a:r>
            <a:endParaRPr lang="en-US" altLang="zh-CN" b="1" dirty="0">
              <a:solidFill>
                <a:schemeClr val="tx1"/>
              </a:solidFill>
              <a:latin typeface="Cambria Math" panose="02040503050406030204" pitchFamily="18" charset="0"/>
            </a:endParaRPr>
          </a:p>
          <a:p>
            <a:pPr>
              <a:lnSpc>
                <a:spcPct val="120000"/>
              </a:lnSpc>
            </a:pPr>
            <a:r>
              <a:rPr lang="zh-CN" altLang="en-US" b="1" dirty="0">
                <a:solidFill>
                  <a:schemeClr val="tx1"/>
                </a:solidFill>
                <a:latin typeface="Cambria Math" panose="02040503050406030204" pitchFamily="18" charset="0"/>
              </a:rPr>
              <a:t>① 长度为</a:t>
            </a:r>
            <a:r>
              <a:rPr lang="en-US" altLang="zh-CN" b="1" dirty="0">
                <a:solidFill>
                  <a:schemeClr val="tx1"/>
                </a:solidFill>
                <a:latin typeface="Cambria Math" panose="02040503050406030204" pitchFamily="18" charset="0"/>
              </a:rPr>
              <a:t>1</a:t>
            </a:r>
            <a:r>
              <a:rPr lang="zh-CN" altLang="en-US" b="1" dirty="0">
                <a:solidFill>
                  <a:schemeClr val="tx1"/>
                </a:solidFill>
                <a:latin typeface="Cambria Math" panose="02040503050406030204" pitchFamily="18" charset="0"/>
              </a:rPr>
              <a:t>和</a:t>
            </a:r>
            <a:r>
              <a:rPr lang="en-US" altLang="zh-CN" b="1" dirty="0">
                <a:solidFill>
                  <a:schemeClr val="tx1"/>
                </a:solidFill>
                <a:latin typeface="Cambria Math" panose="02040503050406030204" pitchFamily="18" charset="0"/>
              </a:rPr>
              <a:t>2</a:t>
            </a:r>
            <a:r>
              <a:rPr lang="zh-CN" altLang="en-US" b="1" dirty="0">
                <a:solidFill>
                  <a:schemeClr val="tx1"/>
                </a:solidFill>
                <a:latin typeface="Cambria Math" panose="02040503050406030204" pitchFamily="18" charset="0"/>
              </a:rPr>
              <a:t>的查询攻击效果最佳</a:t>
            </a:r>
            <a:endParaRPr lang="en-US" altLang="zh-CN" b="1" dirty="0">
              <a:solidFill>
                <a:schemeClr val="tx1"/>
              </a:solidFill>
              <a:latin typeface="Cambria Math" panose="02040503050406030204" pitchFamily="18" charset="0"/>
            </a:endParaRPr>
          </a:p>
          <a:p>
            <a:pPr>
              <a:lnSpc>
                <a:spcPct val="120000"/>
              </a:lnSpc>
            </a:pPr>
            <a:r>
              <a:rPr lang="zh-CN" altLang="en-US" b="1" dirty="0">
                <a:solidFill>
                  <a:schemeClr val="tx1"/>
                </a:solidFill>
                <a:latin typeface="Cambria Math" panose="02040503050406030204" pitchFamily="18" charset="0"/>
              </a:rPr>
              <a:t>② 长度较短的查询具有较大的查询响应量，因此更容易恢复</a:t>
            </a:r>
            <a:endParaRPr lang="en-US" altLang="zh-CN" b="1" dirty="0">
              <a:solidFill>
                <a:schemeClr val="tx1"/>
              </a:solidFill>
              <a:latin typeface="Cambria Math" panose="02040503050406030204" pitchFamily="18" charset="0"/>
            </a:endParaRPr>
          </a:p>
          <a:p>
            <a:pPr>
              <a:lnSpc>
                <a:spcPct val="120000"/>
              </a:lnSpc>
            </a:pPr>
            <a:r>
              <a:rPr lang="zh-CN" altLang="en-US" b="1" dirty="0">
                <a:solidFill>
                  <a:schemeClr val="tx1"/>
                </a:solidFill>
                <a:latin typeface="Cambria Math" panose="02040503050406030204" pitchFamily="18" charset="0"/>
              </a:rPr>
              <a:t>③ 短查询有助于提高查询恢复率。原因是短查询候选集小，而短查询与长查询共享相同的初始路径，从而减少较长查询的候选集规模，从而提高查询恢复率</a:t>
            </a:r>
            <a:endParaRPr lang="zh-CN" altLang="en-US" b="1" dirty="0">
              <a:solidFill>
                <a:schemeClr val="tx1"/>
              </a:solidFill>
              <a:latin typeface="Cambria Math" panose="02040503050406030204" pitchFamily="18"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279" y="1066799"/>
            <a:ext cx="3277475" cy="5410742"/>
          </a:xfrm>
          <a:prstGeom prst="rect">
            <a:avLst/>
          </a:prstGeom>
        </p:spPr>
      </p:pic>
      <p:sp>
        <p:nvSpPr>
          <p:cNvPr id="38" name="文本框 37"/>
          <p:cNvSpPr txBox="1"/>
          <p:nvPr/>
        </p:nvSpPr>
        <p:spPr>
          <a:xfrm>
            <a:off x="5952130" y="1664893"/>
            <a:ext cx="2338399" cy="1368323"/>
          </a:xfrm>
          <a:prstGeom prst="rect">
            <a:avLst/>
          </a:prstGeom>
          <a:noFill/>
        </p:spPr>
        <p:txBody>
          <a:bodyPr wrap="square">
            <a:spAutoFit/>
          </a:bodyPr>
          <a:p>
            <a:pPr algn="r">
              <a:lnSpc>
                <a:spcPct val="120000"/>
              </a:lnSpc>
            </a:pPr>
            <a:r>
              <a:rPr lang="en-US" altLang="zh-CN" sz="1400" b="1" dirty="0">
                <a:solidFill>
                  <a:schemeClr val="tx1"/>
                </a:solidFill>
                <a:latin typeface="Cambria Math" panose="02040503050406030204" pitchFamily="18" charset="0"/>
              </a:rPr>
              <a:t>100000</a:t>
            </a:r>
            <a:r>
              <a:rPr lang="zh-CN" altLang="en-US" sz="1400" b="1" dirty="0">
                <a:solidFill>
                  <a:schemeClr val="tx1"/>
                </a:solidFill>
                <a:latin typeface="Cambria Math" panose="02040503050406030204" pitchFamily="18" charset="0"/>
              </a:rPr>
              <a:t>个页面</a:t>
            </a:r>
            <a:endParaRPr lang="en-US" altLang="zh-CN" sz="1400" b="1" dirty="0">
              <a:solidFill>
                <a:schemeClr val="tx1"/>
              </a:solidFill>
              <a:latin typeface="Cambria Math" panose="02040503050406030204" pitchFamily="18" charset="0"/>
            </a:endParaRPr>
          </a:p>
          <a:p>
            <a:pPr algn="r">
              <a:lnSpc>
                <a:spcPct val="120000"/>
              </a:lnSpc>
            </a:pPr>
            <a:r>
              <a:rPr lang="en-US" altLang="zh-CN" sz="1400" b="1" dirty="0">
                <a:solidFill>
                  <a:schemeClr val="tx1"/>
                </a:solidFill>
                <a:latin typeface="Cambria Math" panose="02040503050406030204" pitchFamily="18" charset="0"/>
              </a:rPr>
              <a:t>2000~10000</a:t>
            </a:r>
            <a:r>
              <a:rPr lang="zh-CN" altLang="en-US" sz="1400" b="1" dirty="0">
                <a:solidFill>
                  <a:schemeClr val="tx1"/>
                </a:solidFill>
                <a:latin typeface="Cambria Math" panose="02040503050406030204" pitchFamily="18" charset="0"/>
              </a:rPr>
              <a:t>个查询</a:t>
            </a:r>
            <a:endParaRPr lang="en-US" altLang="zh-CN" sz="1400" b="1" dirty="0">
              <a:solidFill>
                <a:schemeClr val="tx1"/>
              </a:solidFill>
              <a:latin typeface="Cambria Math" panose="02040503050406030204" pitchFamily="18" charset="0"/>
            </a:endParaRPr>
          </a:p>
          <a:p>
            <a:pPr algn="r">
              <a:lnSpc>
                <a:spcPct val="120000"/>
              </a:lnSpc>
            </a:pPr>
            <a:r>
              <a:rPr lang="en-US" altLang="zh-CN" sz="1400" b="1" dirty="0">
                <a:solidFill>
                  <a:schemeClr val="tx1"/>
                </a:solidFill>
                <a:latin typeface="Cambria Math" panose="02040503050406030204" pitchFamily="18" charset="0"/>
              </a:rPr>
              <a:t>3</a:t>
            </a:r>
            <a:r>
              <a:rPr lang="zh-CN" altLang="en-US" sz="1400" b="1" dirty="0">
                <a:solidFill>
                  <a:schemeClr val="tx1"/>
                </a:solidFill>
                <a:latin typeface="Cambria Math" panose="02040503050406030204" pitchFamily="18" charset="0"/>
              </a:rPr>
              <a:t>≤</a:t>
            </a:r>
            <a:r>
              <a:rPr lang="en-US" altLang="zh-CN" sz="1400" b="1" dirty="0">
                <a:solidFill>
                  <a:schemeClr val="tx1"/>
                </a:solidFill>
                <a:latin typeface="Cambria Math" panose="02040503050406030204" pitchFamily="18" charset="0"/>
              </a:rPr>
              <a:t>|q|</a:t>
            </a:r>
            <a:r>
              <a:rPr lang="zh-CN" altLang="en-US" sz="1400" b="1" dirty="0">
                <a:solidFill>
                  <a:schemeClr val="tx1"/>
                </a:solidFill>
                <a:latin typeface="Cambria Math" panose="02040503050406030204" pitchFamily="18" charset="0"/>
              </a:rPr>
              <a:t> ≤</a:t>
            </a:r>
            <a:r>
              <a:rPr lang="en-US" altLang="zh-CN" sz="1400" b="1" dirty="0">
                <a:solidFill>
                  <a:schemeClr val="tx1"/>
                </a:solidFill>
                <a:latin typeface="Cambria Math" panose="02040503050406030204" pitchFamily="18" charset="0"/>
              </a:rPr>
              <a:t>11</a:t>
            </a:r>
            <a:endParaRPr lang="en-US" altLang="zh-CN" sz="1400" b="1" dirty="0">
              <a:solidFill>
                <a:schemeClr val="tx1"/>
              </a:solidFill>
              <a:latin typeface="Cambria Math" panose="02040503050406030204" pitchFamily="18" charset="0"/>
            </a:endParaRPr>
          </a:p>
          <a:p>
            <a:pPr algn="r">
              <a:lnSpc>
                <a:spcPct val="120000"/>
              </a:lnSpc>
            </a:pPr>
            <a:r>
              <a:rPr lang="zh-CN" altLang="en-US" sz="1400" b="1" dirty="0">
                <a:solidFill>
                  <a:schemeClr val="tx1"/>
                </a:solidFill>
                <a:latin typeface="Cambria Math" panose="02040503050406030204" pitchFamily="18" charset="0"/>
              </a:rPr>
              <a:t>更多查询导致初始路径交集多，从而更好地优化候选集</a:t>
            </a:r>
            <a:endParaRPr lang="zh-CN" altLang="en-US" sz="1400" b="1" dirty="0">
              <a:solidFill>
                <a:schemeClr val="tx1"/>
              </a:solidFill>
              <a:latin typeface="Cambria Math" panose="02040503050406030204" pitchFamily="18" charset="0"/>
            </a:endParaRPr>
          </a:p>
        </p:txBody>
      </p:sp>
      <p:sp>
        <p:nvSpPr>
          <p:cNvPr id="39" name="文本框 38"/>
          <p:cNvSpPr txBox="1"/>
          <p:nvPr/>
        </p:nvSpPr>
        <p:spPr>
          <a:xfrm>
            <a:off x="5611726" y="4060161"/>
            <a:ext cx="2699837" cy="592726"/>
          </a:xfrm>
          <a:prstGeom prst="rect">
            <a:avLst/>
          </a:prstGeom>
          <a:noFill/>
        </p:spPr>
        <p:txBody>
          <a:bodyPr wrap="square">
            <a:spAutoFit/>
          </a:bodyPr>
          <a:p>
            <a:pPr algn="r">
              <a:lnSpc>
                <a:spcPct val="120000"/>
              </a:lnSpc>
            </a:pPr>
            <a:r>
              <a:rPr lang="en-US" altLang="zh-CN" sz="1400" b="1" dirty="0">
                <a:solidFill>
                  <a:schemeClr val="tx1"/>
                </a:solidFill>
                <a:latin typeface="Cambria Math" panose="02040503050406030204" pitchFamily="18" charset="0"/>
              </a:rPr>
              <a:t>Setting</a:t>
            </a:r>
            <a:r>
              <a:rPr lang="zh-CN" altLang="en-US" sz="1400" b="1" dirty="0">
                <a:solidFill>
                  <a:schemeClr val="tx1"/>
                </a:solidFill>
                <a:latin typeface="Cambria Math" panose="02040503050406030204" pitchFamily="18" charset="0"/>
              </a:rPr>
              <a:t>同上</a:t>
            </a:r>
            <a:endParaRPr lang="en-US" altLang="zh-CN" sz="1400" b="1" dirty="0">
              <a:solidFill>
                <a:schemeClr val="tx1"/>
              </a:solidFill>
              <a:latin typeface="Cambria Math" panose="02040503050406030204" pitchFamily="18" charset="0"/>
            </a:endParaRPr>
          </a:p>
          <a:p>
            <a:pPr algn="r">
              <a:lnSpc>
                <a:spcPct val="120000"/>
              </a:lnSpc>
            </a:pPr>
            <a:r>
              <a:rPr lang="zh-CN" altLang="en-US" sz="1400" b="1" dirty="0">
                <a:solidFill>
                  <a:schemeClr val="tx1"/>
                </a:solidFill>
                <a:latin typeface="Cambria Math" panose="02040503050406030204" pitchFamily="18" charset="0"/>
              </a:rPr>
              <a:t>字符串数量不是攻击的限制因素</a:t>
            </a:r>
            <a:endParaRPr lang="zh-CN" altLang="en-US" sz="1400" b="1" dirty="0">
              <a:solidFill>
                <a:schemeClr val="tx1"/>
              </a:solidFill>
              <a:latin typeface="Cambria Math"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a:t>
            </a:r>
            <a:r>
              <a:rPr lang="zh-CN" altLang="en-US" sz="3600" dirty="0">
                <a:latin typeface="Times New Roman" panose="02020503050405090304" pitchFamily="18" charset="0"/>
                <a:cs typeface="Times New Roman" panose="02020503050405090304" pitchFamily="18" charset="0"/>
              </a:rPr>
              <a:t> </a:t>
            </a:r>
            <a:r>
              <a:rPr lang="en-US" altLang="zh-CN" sz="3600" dirty="0">
                <a:latin typeface="Times New Roman" panose="02020503050405090304" pitchFamily="18" charset="0"/>
                <a:cs typeface="Times New Roman" panose="02020503050405090304" pitchFamily="18" charset="0"/>
              </a:rPr>
              <a:t>Abstract</a:t>
            </a:r>
            <a:endParaRPr kumimoji="1" lang="zh-CN" altLang="en-US" sz="3600" dirty="0"/>
          </a:p>
        </p:txBody>
      </p:sp>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pic>
        <p:nvPicPr>
          <p:cNvPr id="2" name="图片 1"/>
          <p:cNvPicPr>
            <a:picLocks noChangeAspect="1"/>
          </p:cNvPicPr>
          <p:nvPr/>
        </p:nvPicPr>
        <p:blipFill>
          <a:blip r:embed="rId1"/>
          <a:stretch>
            <a:fillRect/>
          </a:stretch>
        </p:blipFill>
        <p:spPr>
          <a:xfrm>
            <a:off x="498475" y="902335"/>
            <a:ext cx="5388610" cy="5760085"/>
          </a:xfrm>
          <a:prstGeom prst="rect">
            <a:avLst/>
          </a:prstGeom>
        </p:spPr>
      </p:pic>
      <p:pic>
        <p:nvPicPr>
          <p:cNvPr id="24" name="图片 9" descr="32313630303830373b32313630303632333b7bad59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6015990" y="1428115"/>
            <a:ext cx="861060" cy="621030"/>
          </a:xfrm>
          <a:prstGeom prst="rect">
            <a:avLst/>
          </a:prstGeom>
        </p:spPr>
      </p:pic>
      <p:pic>
        <p:nvPicPr>
          <p:cNvPr id="3" name="图片 9" descr="32313630303830373b32313630303632333b7bad59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6015990" y="3291205"/>
            <a:ext cx="861060" cy="621030"/>
          </a:xfrm>
          <a:prstGeom prst="rect">
            <a:avLst/>
          </a:prstGeom>
        </p:spPr>
      </p:pic>
      <p:pic>
        <p:nvPicPr>
          <p:cNvPr id="8" name="图片 9" descr="32313630303830373b32313630303632333b7bad59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6151245" y="5635625"/>
            <a:ext cx="861060" cy="621030"/>
          </a:xfrm>
          <a:prstGeom prst="rect">
            <a:avLst/>
          </a:prstGeom>
        </p:spPr>
      </p:pic>
      <p:sp>
        <p:nvSpPr>
          <p:cNvPr id="9" name="文本框 8"/>
          <p:cNvSpPr txBox="1"/>
          <p:nvPr/>
        </p:nvSpPr>
        <p:spPr>
          <a:xfrm>
            <a:off x="6968490" y="1460500"/>
            <a:ext cx="4421505" cy="645160"/>
          </a:xfrm>
          <a:prstGeom prst="rect">
            <a:avLst/>
          </a:prstGeom>
          <a:noFill/>
        </p:spPr>
        <p:txBody>
          <a:bodyPr wrap="square" rtlCol="0">
            <a:spAutoFit/>
          </a:bodyPr>
          <a:p>
            <a:r>
              <a:rPr lang="zh-CN" altLang="en-US"/>
              <a:t>泄露密码分析在</a:t>
            </a:r>
            <a:r>
              <a:rPr lang="en-US" altLang="zh-CN"/>
              <a:t> SSE </a:t>
            </a:r>
            <a:r>
              <a:rPr lang="zh-CN" altLang="en-US"/>
              <a:t>领域广泛应用，但</a:t>
            </a:r>
            <a:r>
              <a:rPr lang="en-US" altLang="zh-CN"/>
              <a:t> Substring-SSE </a:t>
            </a:r>
            <a:r>
              <a:rPr lang="zh-CN" altLang="en-US"/>
              <a:t>方案却几乎未受到关注。</a:t>
            </a:r>
            <a:endParaRPr lang="zh-CN" altLang="en-US"/>
          </a:p>
        </p:txBody>
      </p:sp>
      <p:sp>
        <p:nvSpPr>
          <p:cNvPr id="11" name="文本框 10"/>
          <p:cNvSpPr txBox="1"/>
          <p:nvPr/>
        </p:nvSpPr>
        <p:spPr>
          <a:xfrm>
            <a:off x="6968490" y="3140710"/>
            <a:ext cx="4421505" cy="1198880"/>
          </a:xfrm>
          <a:prstGeom prst="rect">
            <a:avLst/>
          </a:prstGeom>
          <a:noFill/>
        </p:spPr>
        <p:txBody>
          <a:bodyPr wrap="square" rtlCol="0">
            <a:spAutoFit/>
          </a:bodyPr>
          <a:p>
            <a:r>
              <a:rPr lang="zh-CN" altLang="en-US"/>
              <a:t>本文首次对</a:t>
            </a:r>
            <a:r>
              <a:rPr lang="en-US" altLang="zh-CN"/>
              <a:t> Chase </a:t>
            </a:r>
            <a:r>
              <a:rPr lang="zh-CN" altLang="en-US"/>
              <a:t>和</a:t>
            </a:r>
            <a:r>
              <a:rPr lang="en-US" altLang="zh-CN"/>
              <a:t> Shen </a:t>
            </a:r>
            <a:r>
              <a:rPr lang="zh-CN" altLang="en-US"/>
              <a:t>的</a:t>
            </a:r>
            <a:r>
              <a:rPr lang="en-US" altLang="zh-CN">
                <a:sym typeface="+mn-ea"/>
              </a:rPr>
              <a:t>Substring-SSE</a:t>
            </a:r>
            <a:r>
              <a:rPr lang="en-US" altLang="zh-CN"/>
              <a:t> </a:t>
            </a:r>
            <a:r>
              <a:rPr lang="zh-CN" altLang="en-US"/>
              <a:t>方案进行泄露密码分析，提出了一种基于推断的查询重构攻击，利用简化的泄露信息，并假设更弱的攻击模型。</a:t>
            </a:r>
            <a:endParaRPr lang="zh-CN" altLang="en-US"/>
          </a:p>
        </p:txBody>
      </p:sp>
      <p:sp>
        <p:nvSpPr>
          <p:cNvPr id="12" name="文本框 11"/>
          <p:cNvSpPr txBox="1"/>
          <p:nvPr/>
        </p:nvSpPr>
        <p:spPr>
          <a:xfrm>
            <a:off x="6968490" y="5611495"/>
            <a:ext cx="4421505" cy="645160"/>
          </a:xfrm>
          <a:prstGeom prst="rect">
            <a:avLst/>
          </a:prstGeom>
          <a:noFill/>
        </p:spPr>
        <p:txBody>
          <a:bodyPr wrap="square" rtlCol="0">
            <a:spAutoFit/>
          </a:bodyPr>
          <a:p>
            <a:r>
              <a:rPr lang="zh-CN" altLang="en-US"/>
              <a:t>本文是迄今为止对任何</a:t>
            </a:r>
            <a:r>
              <a:rPr lang="en-US" altLang="zh-CN"/>
              <a:t> </a:t>
            </a:r>
            <a:r>
              <a:rPr lang="en-US" altLang="zh-CN">
                <a:sym typeface="+mn-ea"/>
              </a:rPr>
              <a:t>Substring</a:t>
            </a:r>
            <a:r>
              <a:rPr lang="en-US" altLang="zh-CN"/>
              <a:t>-SSE </a:t>
            </a:r>
            <a:r>
              <a:rPr lang="zh-CN" altLang="en-US"/>
              <a:t>方案进行的首次且唯一的查询重构攻击。</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7953" y="2505670"/>
            <a:ext cx="5056094" cy="707886"/>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4000" b="1" dirty="0">
                <a:latin typeface="Times New Roman" panose="02020503050405090304" pitchFamily="18" charset="0"/>
                <a:ea typeface="微软雅黑" charset="-122"/>
                <a:cs typeface="Times New Roman" panose="02020503050405090304" pitchFamily="18" charset="0"/>
              </a:rPr>
              <a:t>THANK YOU!</a:t>
            </a:r>
            <a:endParaRPr lang="zh-CN" altLang="en-US" sz="4000" b="1" dirty="0">
              <a:latin typeface="Times New Roman" panose="02020503050405090304" pitchFamily="18" charset="0"/>
              <a:ea typeface="微软雅黑" charset="-122"/>
              <a:cs typeface="Times New Roman" panose="0202050305040509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210"/>
            <a:ext cx="6096635"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Introduction</a:t>
            </a:r>
            <a:endParaRPr lang="en-US" altLang="zh-CN" sz="3600" dirty="0">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tretch>
            <a:fillRect/>
          </a:stretch>
        </p:blipFill>
        <p:spPr>
          <a:xfrm>
            <a:off x="260985" y="1568450"/>
            <a:ext cx="5690870" cy="2875280"/>
          </a:xfrm>
          <a:prstGeom prst="rect">
            <a:avLst/>
          </a:prstGeom>
        </p:spPr>
      </p:pic>
      <p:pic>
        <p:nvPicPr>
          <p:cNvPr id="6" name="图片 5"/>
          <p:cNvPicPr>
            <a:picLocks noChangeAspect="1"/>
          </p:cNvPicPr>
          <p:nvPr/>
        </p:nvPicPr>
        <p:blipFill>
          <a:blip r:embed="rId2"/>
          <a:stretch>
            <a:fillRect/>
          </a:stretch>
        </p:blipFill>
        <p:spPr>
          <a:xfrm>
            <a:off x="260350" y="4443730"/>
            <a:ext cx="5691505" cy="1851660"/>
          </a:xfrm>
          <a:prstGeom prst="rect">
            <a:avLst/>
          </a:prstGeom>
        </p:spPr>
      </p:pic>
      <p:pic>
        <p:nvPicPr>
          <p:cNvPr id="7" name="图片 6"/>
          <p:cNvPicPr>
            <a:picLocks noChangeAspect="1"/>
          </p:cNvPicPr>
          <p:nvPr/>
        </p:nvPicPr>
        <p:blipFill>
          <a:blip r:embed="rId3"/>
          <a:stretch>
            <a:fillRect/>
          </a:stretch>
        </p:blipFill>
        <p:spPr>
          <a:xfrm>
            <a:off x="6096635" y="1822450"/>
            <a:ext cx="5809615" cy="4965065"/>
          </a:xfrm>
          <a:prstGeom prst="rect">
            <a:avLst/>
          </a:prstGeom>
        </p:spPr>
      </p:pic>
      <p:pic>
        <p:nvPicPr>
          <p:cNvPr id="9" name="图片 8"/>
          <p:cNvPicPr>
            <a:picLocks noChangeAspect="1"/>
          </p:cNvPicPr>
          <p:nvPr/>
        </p:nvPicPr>
        <p:blipFill>
          <a:blip r:embed="rId4"/>
          <a:stretch>
            <a:fillRect/>
          </a:stretch>
        </p:blipFill>
        <p:spPr>
          <a:xfrm>
            <a:off x="6096635" y="283210"/>
            <a:ext cx="5810250" cy="1658620"/>
          </a:xfrm>
          <a:prstGeom prst="rect">
            <a:avLst/>
          </a:prstGeom>
        </p:spPr>
      </p:pic>
      <p:sp>
        <p:nvSpPr>
          <p:cNvPr id="10" name="文本框 9"/>
          <p:cNvSpPr txBox="1"/>
          <p:nvPr/>
        </p:nvSpPr>
        <p:spPr>
          <a:xfrm>
            <a:off x="4173855" y="83820"/>
            <a:ext cx="1922780" cy="398780"/>
          </a:xfrm>
          <a:prstGeom prst="rect">
            <a:avLst/>
          </a:prstGeom>
          <a:noFill/>
        </p:spPr>
        <p:txBody>
          <a:bodyPr wrap="square" rtlCol="0" anchor="t">
            <a:spAutoFit/>
          </a:bodyPr>
          <a:p>
            <a:r>
              <a:rPr lang="en-US" altLang="zh-CN" sz="2000" b="1">
                <a:latin typeface="Times New Roman Bold" panose="02020503050405090304" charset="0"/>
                <a:cs typeface="Times New Roman Bold" panose="02020503050405090304" charset="0"/>
              </a:rPr>
              <a:t>Leakage in SSE.</a:t>
            </a:r>
            <a:endParaRPr lang="zh-CN" altLang="en-US" sz="2000" b="1">
              <a:latin typeface="Times New Roman Bold" panose="02020503050405090304" charset="0"/>
              <a:cs typeface="Times New Roman Bold" panose="0202050305040509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0" y="283030"/>
            <a:ext cx="9603874"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Introduction</a:t>
            </a:r>
            <a:endParaRPr lang="en-US" altLang="zh-CN" sz="3600" dirty="0">
              <a:latin typeface="Times New Roman" panose="02020503050405090304" pitchFamily="18" charset="0"/>
              <a:cs typeface="Times New Roman" panose="02020503050405090304" pitchFamily="18" charset="0"/>
            </a:endParaRPr>
          </a:p>
        </p:txBody>
      </p:sp>
      <p:pic>
        <p:nvPicPr>
          <p:cNvPr id="2" name="图片 1"/>
          <p:cNvPicPr>
            <a:picLocks noChangeAspect="1"/>
          </p:cNvPicPr>
          <p:nvPr/>
        </p:nvPicPr>
        <p:blipFill>
          <a:blip r:embed="rId1"/>
          <a:stretch>
            <a:fillRect/>
          </a:stretch>
        </p:blipFill>
        <p:spPr>
          <a:xfrm>
            <a:off x="269875" y="958215"/>
            <a:ext cx="5869305" cy="2164080"/>
          </a:xfrm>
          <a:prstGeom prst="rect">
            <a:avLst/>
          </a:prstGeom>
        </p:spPr>
      </p:pic>
      <p:pic>
        <p:nvPicPr>
          <p:cNvPr id="4" name="图片 3"/>
          <p:cNvPicPr>
            <a:picLocks noChangeAspect="1"/>
          </p:cNvPicPr>
          <p:nvPr/>
        </p:nvPicPr>
        <p:blipFill>
          <a:blip r:embed="rId2"/>
          <a:stretch>
            <a:fillRect/>
          </a:stretch>
        </p:blipFill>
        <p:spPr>
          <a:xfrm>
            <a:off x="269875" y="3164840"/>
            <a:ext cx="5855970" cy="3446780"/>
          </a:xfrm>
          <a:prstGeom prst="rect">
            <a:avLst/>
          </a:prstGeom>
        </p:spPr>
      </p:pic>
      <p:pic>
        <p:nvPicPr>
          <p:cNvPr id="5" name="图片 4"/>
          <p:cNvPicPr>
            <a:picLocks noChangeAspect="1"/>
          </p:cNvPicPr>
          <p:nvPr/>
        </p:nvPicPr>
        <p:blipFill>
          <a:blip r:embed="rId3"/>
          <a:stretch>
            <a:fillRect/>
          </a:stretch>
        </p:blipFill>
        <p:spPr>
          <a:xfrm>
            <a:off x="6344920" y="487680"/>
            <a:ext cx="5753100" cy="5882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Suffix Trees</a:t>
            </a:r>
            <a:endParaRPr lang="en-US" altLang="zh-CN" sz="36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233680" y="1322705"/>
            <a:ext cx="5862320" cy="4356735"/>
          </a:xfrm>
          <a:prstGeom prst="rect">
            <a:avLst/>
          </a:prstGeom>
        </p:spPr>
      </p:pic>
      <p:pic>
        <p:nvPicPr>
          <p:cNvPr id="6" name="图片 5"/>
          <p:cNvPicPr>
            <a:picLocks noChangeAspect="1"/>
          </p:cNvPicPr>
          <p:nvPr/>
        </p:nvPicPr>
        <p:blipFill>
          <a:blip r:embed="rId2"/>
          <a:stretch>
            <a:fillRect/>
          </a:stretch>
        </p:blipFill>
        <p:spPr>
          <a:xfrm>
            <a:off x="5553710" y="419100"/>
            <a:ext cx="6638290" cy="1845310"/>
          </a:xfrm>
          <a:prstGeom prst="rect">
            <a:avLst/>
          </a:prstGeom>
        </p:spPr>
      </p:pic>
      <p:pic>
        <p:nvPicPr>
          <p:cNvPr id="8" name="图片 7"/>
          <p:cNvPicPr>
            <a:picLocks noChangeAspect="1"/>
          </p:cNvPicPr>
          <p:nvPr/>
        </p:nvPicPr>
        <p:blipFill>
          <a:blip r:embed="rId3"/>
          <a:stretch>
            <a:fillRect/>
          </a:stretch>
        </p:blipFill>
        <p:spPr>
          <a:xfrm>
            <a:off x="6239510" y="2361565"/>
            <a:ext cx="5861685" cy="4390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  Substring-SSE from Suffix Trees</a:t>
            </a:r>
            <a:endParaRPr lang="en-US" altLang="zh-CN" sz="3600" dirty="0">
              <a:latin typeface="Times New Roman" panose="02020503050405090304" pitchFamily="18" charset="0"/>
              <a:cs typeface="Times New Roman" panose="02020503050405090304" pitchFamily="18" charset="0"/>
            </a:endParaRPr>
          </a:p>
        </p:txBody>
      </p:sp>
      <p:pic>
        <p:nvPicPr>
          <p:cNvPr id="7" name="图片 6"/>
          <p:cNvPicPr>
            <a:picLocks noChangeAspect="1"/>
          </p:cNvPicPr>
          <p:nvPr/>
        </p:nvPicPr>
        <p:blipFill>
          <a:blip r:embed="rId1"/>
          <a:stretch>
            <a:fillRect/>
          </a:stretch>
        </p:blipFill>
        <p:spPr>
          <a:xfrm>
            <a:off x="137795" y="1941195"/>
            <a:ext cx="3464560" cy="3327400"/>
          </a:xfrm>
          <a:prstGeom prst="rect">
            <a:avLst/>
          </a:prstGeom>
        </p:spPr>
      </p:pic>
      <p:pic>
        <p:nvPicPr>
          <p:cNvPr id="8" name="图片 7"/>
          <p:cNvPicPr>
            <a:picLocks noChangeAspect="1"/>
          </p:cNvPicPr>
          <p:nvPr/>
        </p:nvPicPr>
        <p:blipFill>
          <a:blip r:embed="rId2"/>
          <a:stretch>
            <a:fillRect/>
          </a:stretch>
        </p:blipFill>
        <p:spPr>
          <a:xfrm>
            <a:off x="4013835" y="840105"/>
            <a:ext cx="7401560" cy="5831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sym typeface="+mn-ea"/>
              </a:rPr>
              <a:t>  Substring-SSE from Suffix Trees</a:t>
            </a:r>
            <a:endParaRPr lang="en-US" altLang="zh-CN" sz="36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0" y="1168400"/>
            <a:ext cx="12192000" cy="5415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Leakage Profile of the CS Scheme</a:t>
            </a:r>
            <a:endParaRPr lang="en-US" altLang="zh-CN" sz="36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1"/>
          <a:stretch>
            <a:fillRect/>
          </a:stretch>
        </p:blipFill>
        <p:spPr>
          <a:xfrm>
            <a:off x="0" y="916940"/>
            <a:ext cx="12192000" cy="59410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83030"/>
            <a:ext cx="9603874" cy="674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503050405090304" pitchFamily="18" charset="0"/>
                <a:cs typeface="Times New Roman" panose="02020503050405090304" pitchFamily="18" charset="0"/>
              </a:rPr>
              <a:t>Leakage Profile of the CS Scheme</a:t>
            </a:r>
            <a:endParaRPr lang="en-US" altLang="zh-CN" sz="3600" dirty="0">
              <a:latin typeface="Times New Roman" panose="02020503050405090304" pitchFamily="18" charset="0"/>
              <a:cs typeface="Times New Roman" panose="02020503050405090304" pitchFamily="18" charset="0"/>
            </a:endParaRPr>
          </a:p>
        </p:txBody>
      </p:sp>
      <p:pic>
        <p:nvPicPr>
          <p:cNvPr id="3" name="图片 2"/>
          <p:cNvPicPr>
            <a:picLocks noChangeAspect="1"/>
          </p:cNvPicPr>
          <p:nvPr/>
        </p:nvPicPr>
        <p:blipFill>
          <a:blip r:embed="rId1"/>
          <a:stretch>
            <a:fillRect/>
          </a:stretch>
        </p:blipFill>
        <p:spPr>
          <a:xfrm>
            <a:off x="0" y="1096010"/>
            <a:ext cx="12192000" cy="576199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1128</Words>
  <Application>WPS 演示</Application>
  <PresentationFormat>宽屏</PresentationFormat>
  <Paragraphs>78</Paragraphs>
  <Slides>20</Slides>
  <Notes>8</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2</vt:i4>
      </vt:variant>
      <vt:variant>
        <vt:lpstr>幻灯片标题</vt:lpstr>
      </vt:variant>
      <vt:variant>
        <vt:i4>20</vt:i4>
      </vt:variant>
    </vt:vector>
  </HeadingPairs>
  <TitlesOfParts>
    <vt:vector size="49" baseType="lpstr">
      <vt:lpstr>Arial</vt:lpstr>
      <vt:lpstr>宋体</vt:lpstr>
      <vt:lpstr>Wingdings</vt:lpstr>
      <vt:lpstr>Times New Roman</vt:lpstr>
      <vt:lpstr>汉仪书宋二KW</vt:lpstr>
      <vt:lpstr>微软雅黑</vt:lpstr>
      <vt:lpstr>汉仪旗黑</vt:lpstr>
      <vt:lpstr>宋体</vt:lpstr>
      <vt:lpstr>Arial Unicode MS</vt:lpstr>
      <vt:lpstr>等线 Light</vt:lpstr>
      <vt:lpstr>汉仪中等线KW</vt:lpstr>
      <vt:lpstr>等线</vt:lpstr>
      <vt:lpstr>微软雅黑</vt:lpstr>
      <vt:lpstr>Cambria Math</vt:lpstr>
      <vt:lpstr>DejaVu Math TeX Gyre</vt:lpstr>
      <vt:lpstr>Calibri</vt:lpstr>
      <vt:lpstr>Helvetica Neue</vt:lpstr>
      <vt:lpstr>Kingsoft Math</vt:lpstr>
      <vt:lpstr>微软雅黑</vt:lpstr>
      <vt:lpstr>汉仪楷体KW</vt:lpstr>
      <vt:lpstr>Noteworthy Light</vt:lpstr>
      <vt:lpstr>New Peninim MT Regular</vt:lpstr>
      <vt:lpstr>Times New Roman Regular</vt:lpstr>
      <vt:lpstr>Times New Roman Bold</vt:lpstr>
      <vt:lpstr>Thonburi Regular</vt:lpstr>
      <vt:lpstr>Office 主题​​</vt:lpstr>
      <vt:lpstr>1_Office 主题​​</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dell-Yurin</dc:creator>
  <cp:lastModifiedBy>廖明秋</cp:lastModifiedBy>
  <cp:revision>1366</cp:revision>
  <dcterms:created xsi:type="dcterms:W3CDTF">2025-04-10T23:17:27Z</dcterms:created>
  <dcterms:modified xsi:type="dcterms:W3CDTF">2025-04-10T23:17:27Z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AD6741534771E1185227F867A909A8CF_42</vt:lpwstr>
  </property>
  <property fmtid="{D5CDD505-2E9C-101B-9397-08002B2CF9AE}" pid="3" name="KSOProductBuildVer">
    <vt:lpwstr>2052-6.14.0.8924</vt:lpwstr>
  </property>
</Properties>
</file>